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23"/>
  </p:notesMasterIdLst>
  <p:sldIdLst>
    <p:sldId id="1376" r:id="rId5"/>
    <p:sldId id="1379" r:id="rId6"/>
    <p:sldId id="1380" r:id="rId7"/>
    <p:sldId id="1382" r:id="rId8"/>
    <p:sldId id="1383" r:id="rId9"/>
    <p:sldId id="1381" r:id="rId10"/>
    <p:sldId id="1384" r:id="rId11"/>
    <p:sldId id="1385" r:id="rId12"/>
    <p:sldId id="1386" r:id="rId13"/>
    <p:sldId id="1387" r:id="rId14"/>
    <p:sldId id="1388" r:id="rId15"/>
    <p:sldId id="1389" r:id="rId16"/>
    <p:sldId id="1390" r:id="rId17"/>
    <p:sldId id="1391" r:id="rId18"/>
    <p:sldId id="1392" r:id="rId19"/>
    <p:sldId id="1393" r:id="rId20"/>
    <p:sldId id="1394" r:id="rId21"/>
    <p:sldId id="1369" r:id="rId22"/>
  </p:sldIdLst>
  <p:sldSz cx="9144000" cy="5143500" type="screen16x9"/>
  <p:notesSz cx="7026275" cy="9312275"/>
  <p:embeddedFontLst>
    <p:embeddedFont>
      <p:font typeface="Arial Narrow" panose="020B0606020202030204" pitchFamily="34" charset="0"/>
      <p:regular r:id="rId24"/>
      <p:bold r:id="rId25"/>
      <p:italic r:id="rId26"/>
      <p:boldItalic r:id="rId27"/>
    </p:embeddedFont>
    <p:embeddedFont>
      <p:font typeface="Cambria" panose="02040503050406030204" pitchFamily="18" charset="0"/>
      <p:regular r:id="rId28"/>
      <p:bold r:id="rId29"/>
      <p:italic r:id="rId30"/>
      <p:boldItalic r:id="rId31"/>
    </p:embeddedFont>
    <p:embeddedFont>
      <p:font typeface="Rubik" panose="020B0604020202020204" charset="0"/>
      <p:regular r:id="rId32"/>
      <p:bold r:id="rId33"/>
      <p:italic r:id="rId34"/>
      <p:boldItalic r:id="rId35"/>
    </p:embeddedFont>
    <p:embeddedFont>
      <p:font typeface="Rubik Light" panose="020B0604020202020204" charset="-79"/>
      <p:regular r:id="rId36"/>
      <p:bold r:id="rId37"/>
      <p:italic r:id="rId38"/>
      <p:boldItalic r:id="rId39"/>
    </p:embeddedFont>
    <p:embeddedFont>
      <p:font typeface="Segoe UI" panose="020B050204020402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laja Kurella" initials="SK" lastIdx="11" clrIdx="0">
    <p:extLst>
      <p:ext uri="{19B8F6BF-5375-455C-9EA6-DF929625EA0E}">
        <p15:presenceInfo xmlns:p15="http://schemas.microsoft.com/office/powerpoint/2012/main" userId="Sailaja Kurella" providerId="None"/>
      </p:ext>
    </p:extLst>
  </p:cmAuthor>
  <p:cmAuthor id="2" name="Cukierman, Rachel (ADM)" initials="CR(" lastIdx="5" clrIdx="1">
    <p:extLst>
      <p:ext uri="{19B8F6BF-5375-455C-9EA6-DF929625EA0E}">
        <p15:presenceInfo xmlns:p15="http://schemas.microsoft.com/office/powerpoint/2012/main" userId="S-1-5-21-3182784821-3064704489-3179880800-14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EEEEEE"/>
    <a:srgbClr val="FFAB40"/>
    <a:srgbClr val="3D9636"/>
    <a:srgbClr val="B8E08C"/>
    <a:srgbClr val="0000FF"/>
    <a:srgbClr val="1C3E57"/>
    <a:srgbClr val="566B7A"/>
    <a:srgbClr val="9DA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3E6DD1-A140-4B37-BE12-A059FA2700F0}" v="4" dt="2024-08-15T20:00:47.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2" autoAdjust="0"/>
    <p:restoredTop sz="89189" autoAdjust="0"/>
  </p:normalViewPr>
  <p:slideViewPr>
    <p:cSldViewPr snapToGrid="0">
      <p:cViewPr varScale="1">
        <p:scale>
          <a:sx n="116" d="100"/>
          <a:sy n="116" d="100"/>
        </p:scale>
        <p:origin x="27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628" y="4423331"/>
            <a:ext cx="5621020" cy="4190524"/>
          </a:xfrm>
          <a:prstGeom prst="rect">
            <a:avLst/>
          </a:prstGeom>
          <a:noFill/>
          <a:ln>
            <a:noFill/>
          </a:ln>
        </p:spPr>
        <p:txBody>
          <a:bodyPr spcFirstLastPara="1" wrap="square" lIns="93340" tIns="93340" rIns="93340" bIns="9334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3724525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152872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159688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58835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2924872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277037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70020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188670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333066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324688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385544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128504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3207636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2316240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189212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cad0bfd_0_235: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cad0bfd_0_235:notes"/>
          <p:cNvSpPr txBox="1">
            <a:spLocks noGrp="1"/>
          </p:cNvSpPr>
          <p:nvPr>
            <p:ph type="body" idx="1"/>
          </p:nvPr>
        </p:nvSpPr>
        <p:spPr>
          <a:xfrm>
            <a:off x="702628" y="4423331"/>
            <a:ext cx="5621020" cy="4190524"/>
          </a:xfrm>
          <a:prstGeom prst="rect">
            <a:avLst/>
          </a:prstGeom>
        </p:spPr>
        <p:txBody>
          <a:bodyPr spcFirstLastPara="1" wrap="square" lIns="93340" tIns="93340" rIns="93340" bIns="93340" anchor="t" anchorCtr="0">
            <a:noAutofit/>
          </a:bodyPr>
          <a:lstStyle/>
          <a:p>
            <a:pPr marL="162075" indent="0">
              <a:buNone/>
            </a:pPr>
            <a:endParaRPr lang="en-US" dirty="0"/>
          </a:p>
        </p:txBody>
      </p:sp>
    </p:spTree>
    <p:extLst>
      <p:ext uri="{BB962C8B-B14F-4D97-AF65-F5344CB8AC3E}">
        <p14:creationId xmlns:p14="http://schemas.microsoft.com/office/powerpoint/2010/main" val="2645218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09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9E72-136C-1649-A777-EDC4CE1F2372}"/>
              </a:ext>
            </a:extLst>
          </p:cNvPr>
          <p:cNvSpPr>
            <a:spLocks noGrp="1"/>
          </p:cNvSpPr>
          <p:nvPr>
            <p:ph type="title"/>
          </p:nvPr>
        </p:nvSpPr>
        <p:spPr>
          <a:xfrm>
            <a:off x="629842" y="342900"/>
            <a:ext cx="2949177" cy="1200150"/>
          </a:xfrm>
          <a:prstGeom prst="rect">
            <a:avLst/>
          </a:prstGeom>
        </p:spPr>
        <p:txBody>
          <a:bodyPr anchor="b"/>
          <a:lstStyle>
            <a:lvl1pPr>
              <a:defRPr sz="18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655D9AF-0F7F-F54F-8220-0D79DE3424C7}"/>
              </a:ext>
            </a:extLst>
          </p:cNvPr>
          <p:cNvSpPr>
            <a:spLocks noGrp="1"/>
          </p:cNvSpPr>
          <p:nvPr>
            <p:ph idx="1"/>
          </p:nvPr>
        </p:nvSpPr>
        <p:spPr>
          <a:xfrm>
            <a:off x="3887391" y="740570"/>
            <a:ext cx="4629151" cy="3655219"/>
          </a:xfrm>
          <a:prstGeom prst="rect">
            <a:avLst/>
          </a:prstGeom>
        </p:spPr>
        <p:txBody>
          <a:bodyPr/>
          <a:lstStyle>
            <a:lvl1pPr>
              <a:defRPr sz="1800" b="0" i="0">
                <a:latin typeface="Arial" panose="020B0604020202020204" pitchFamily="34" charset="0"/>
                <a:cs typeface="Arial" panose="020B0604020202020204" pitchFamily="34" charset="0"/>
              </a:defRPr>
            </a:lvl1pPr>
            <a:lvl2pPr>
              <a:defRPr sz="1575"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125" b="0" i="0">
                <a:latin typeface="Arial" panose="020B0604020202020204" pitchFamily="34" charset="0"/>
                <a:cs typeface="Arial" panose="020B0604020202020204" pitchFamily="34" charset="0"/>
              </a:defRPr>
            </a:lvl4pPr>
            <a:lvl5pPr>
              <a:defRPr sz="1125" b="0" i="0">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5FF977-20E1-9B4B-9E04-93D1ED9AA449}"/>
              </a:ext>
            </a:extLst>
          </p:cNvPr>
          <p:cNvSpPr>
            <a:spLocks noGrp="1"/>
          </p:cNvSpPr>
          <p:nvPr>
            <p:ph type="body" sz="half" idx="2"/>
          </p:nvPr>
        </p:nvSpPr>
        <p:spPr>
          <a:xfrm>
            <a:off x="629842" y="1543051"/>
            <a:ext cx="2949177" cy="2858691"/>
          </a:xfrm>
          <a:prstGeom prst="rect">
            <a:avLst/>
          </a:prstGeom>
        </p:spPr>
        <p:txBody>
          <a:bodyPr/>
          <a:lstStyle>
            <a:lvl1pPr marL="0" indent="0">
              <a:buNone/>
              <a:defRPr sz="900" b="0" i="0">
                <a:latin typeface="Arial" panose="020B0604020202020204" pitchFamily="34" charset="0"/>
                <a:cs typeface="Arial" panose="020B0604020202020204" pitchFamily="34" charset="0"/>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Tree>
    <p:extLst>
      <p:ext uri="{BB962C8B-B14F-4D97-AF65-F5344CB8AC3E}">
        <p14:creationId xmlns:p14="http://schemas.microsoft.com/office/powerpoint/2010/main" val="266268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CA89-EDB8-A24A-9568-3A65CBE49EC1}"/>
              </a:ext>
            </a:extLst>
          </p:cNvPr>
          <p:cNvSpPr>
            <a:spLocks noGrp="1"/>
          </p:cNvSpPr>
          <p:nvPr>
            <p:ph type="title"/>
          </p:nvPr>
        </p:nvSpPr>
        <p:spPr>
          <a:xfrm>
            <a:off x="629842" y="342900"/>
            <a:ext cx="2949177" cy="1200150"/>
          </a:xfrm>
          <a:prstGeom prst="rect">
            <a:avLst/>
          </a:prstGeom>
        </p:spPr>
        <p:txBody>
          <a:bodyPr anchor="b"/>
          <a:lstStyle>
            <a:lvl1pPr>
              <a:defRPr sz="18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AF19EFE7-746B-9747-9046-9DCB7C1A3D87}"/>
              </a:ext>
            </a:extLst>
          </p:cNvPr>
          <p:cNvSpPr>
            <a:spLocks noGrp="1"/>
          </p:cNvSpPr>
          <p:nvPr>
            <p:ph type="pic" idx="1"/>
          </p:nvPr>
        </p:nvSpPr>
        <p:spPr>
          <a:xfrm>
            <a:off x="3887391" y="740570"/>
            <a:ext cx="4629151" cy="3655219"/>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B15993FC-52F9-4C4C-B596-F867D83B6882}"/>
              </a:ext>
            </a:extLst>
          </p:cNvPr>
          <p:cNvSpPr>
            <a:spLocks noGrp="1"/>
          </p:cNvSpPr>
          <p:nvPr>
            <p:ph type="body" sz="half" idx="2"/>
          </p:nvPr>
        </p:nvSpPr>
        <p:spPr>
          <a:xfrm>
            <a:off x="629842" y="1543051"/>
            <a:ext cx="2949177" cy="2858691"/>
          </a:xfrm>
          <a:prstGeom prst="rect">
            <a:avLst/>
          </a:prstGeom>
        </p:spPr>
        <p:txBody>
          <a:bodyPr/>
          <a:lstStyle>
            <a:lvl1pPr marL="0" indent="0">
              <a:buNone/>
              <a:defRPr sz="900" b="0" i="0">
                <a:latin typeface="Arial" panose="020B0604020202020204" pitchFamily="34" charset="0"/>
                <a:cs typeface="Arial" panose="020B0604020202020204" pitchFamily="34" charset="0"/>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Tree>
    <p:extLst>
      <p:ext uri="{BB962C8B-B14F-4D97-AF65-F5344CB8AC3E}">
        <p14:creationId xmlns:p14="http://schemas.microsoft.com/office/powerpoint/2010/main" val="320772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rgbClr val="0C1464"/>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62000" y="1669325"/>
            <a:ext cx="7650600" cy="8418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4000"/>
              <a:buFont typeface="Rubik Light"/>
              <a:buNone/>
              <a:defRPr sz="3000" b="1" i="0">
                <a:solidFill>
                  <a:srgbClr val="FFFFFF"/>
                </a:solidFill>
                <a:latin typeface="Arial" panose="020B0604020202020204" pitchFamily="34" charset="0"/>
                <a:ea typeface="Arial" panose="020B0604020202020204" pitchFamily="34" charset="0"/>
                <a:cs typeface="Arial" panose="020B0604020202020204" pitchFamily="34" charset="0"/>
                <a:sym typeface="Rubik Light"/>
              </a:defRPr>
            </a:lvl1pPr>
            <a:lvl2pPr lvl="1">
              <a:spcBef>
                <a:spcPts val="0"/>
              </a:spcBef>
              <a:spcAft>
                <a:spcPts val="0"/>
              </a:spcAft>
              <a:buClr>
                <a:srgbClr val="FFFFFF"/>
              </a:buClr>
              <a:buSzPts val="4000"/>
              <a:buFont typeface="Rubik Light"/>
              <a:buNone/>
              <a:defRPr sz="3000">
                <a:solidFill>
                  <a:srgbClr val="FFFFFF"/>
                </a:solidFill>
                <a:latin typeface="Rubik Light"/>
                <a:ea typeface="Rubik Light"/>
                <a:cs typeface="Rubik Light"/>
                <a:sym typeface="Rubik Light"/>
              </a:defRPr>
            </a:lvl2pPr>
            <a:lvl3pPr lvl="2">
              <a:spcBef>
                <a:spcPts val="0"/>
              </a:spcBef>
              <a:spcAft>
                <a:spcPts val="0"/>
              </a:spcAft>
              <a:buClr>
                <a:srgbClr val="FFFFFF"/>
              </a:buClr>
              <a:buSzPts val="4000"/>
              <a:buFont typeface="Rubik Light"/>
              <a:buNone/>
              <a:defRPr sz="3000">
                <a:solidFill>
                  <a:srgbClr val="FFFFFF"/>
                </a:solidFill>
                <a:latin typeface="Rubik Light"/>
                <a:ea typeface="Rubik Light"/>
                <a:cs typeface="Rubik Light"/>
                <a:sym typeface="Rubik Light"/>
              </a:defRPr>
            </a:lvl3pPr>
            <a:lvl4pPr lvl="3">
              <a:spcBef>
                <a:spcPts val="0"/>
              </a:spcBef>
              <a:spcAft>
                <a:spcPts val="0"/>
              </a:spcAft>
              <a:buClr>
                <a:srgbClr val="FFFFFF"/>
              </a:buClr>
              <a:buSzPts val="4000"/>
              <a:buFont typeface="Rubik Light"/>
              <a:buNone/>
              <a:defRPr sz="3000">
                <a:solidFill>
                  <a:srgbClr val="FFFFFF"/>
                </a:solidFill>
                <a:latin typeface="Rubik Light"/>
                <a:ea typeface="Rubik Light"/>
                <a:cs typeface="Rubik Light"/>
                <a:sym typeface="Rubik Light"/>
              </a:defRPr>
            </a:lvl4pPr>
            <a:lvl5pPr lvl="4">
              <a:spcBef>
                <a:spcPts val="0"/>
              </a:spcBef>
              <a:spcAft>
                <a:spcPts val="0"/>
              </a:spcAft>
              <a:buClr>
                <a:srgbClr val="FFFFFF"/>
              </a:buClr>
              <a:buSzPts val="4000"/>
              <a:buFont typeface="Rubik Light"/>
              <a:buNone/>
              <a:defRPr sz="3000">
                <a:solidFill>
                  <a:srgbClr val="FFFFFF"/>
                </a:solidFill>
                <a:latin typeface="Rubik Light"/>
                <a:ea typeface="Rubik Light"/>
                <a:cs typeface="Rubik Light"/>
                <a:sym typeface="Rubik Light"/>
              </a:defRPr>
            </a:lvl5pPr>
            <a:lvl6pPr lvl="5">
              <a:spcBef>
                <a:spcPts val="0"/>
              </a:spcBef>
              <a:spcAft>
                <a:spcPts val="0"/>
              </a:spcAft>
              <a:buClr>
                <a:srgbClr val="FFFFFF"/>
              </a:buClr>
              <a:buSzPts val="4000"/>
              <a:buFont typeface="Rubik Light"/>
              <a:buNone/>
              <a:defRPr sz="3000">
                <a:solidFill>
                  <a:srgbClr val="FFFFFF"/>
                </a:solidFill>
                <a:latin typeface="Rubik Light"/>
                <a:ea typeface="Rubik Light"/>
                <a:cs typeface="Rubik Light"/>
                <a:sym typeface="Rubik Light"/>
              </a:defRPr>
            </a:lvl6pPr>
            <a:lvl7pPr lvl="6">
              <a:spcBef>
                <a:spcPts val="0"/>
              </a:spcBef>
              <a:spcAft>
                <a:spcPts val="0"/>
              </a:spcAft>
              <a:buClr>
                <a:srgbClr val="FFFFFF"/>
              </a:buClr>
              <a:buSzPts val="4000"/>
              <a:buFont typeface="Rubik Light"/>
              <a:buNone/>
              <a:defRPr sz="3000">
                <a:solidFill>
                  <a:srgbClr val="FFFFFF"/>
                </a:solidFill>
                <a:latin typeface="Rubik Light"/>
                <a:ea typeface="Rubik Light"/>
                <a:cs typeface="Rubik Light"/>
                <a:sym typeface="Rubik Light"/>
              </a:defRPr>
            </a:lvl7pPr>
            <a:lvl8pPr lvl="7">
              <a:spcBef>
                <a:spcPts val="0"/>
              </a:spcBef>
              <a:spcAft>
                <a:spcPts val="0"/>
              </a:spcAft>
              <a:buClr>
                <a:srgbClr val="FFFFFF"/>
              </a:buClr>
              <a:buSzPts val="4000"/>
              <a:buFont typeface="Rubik Light"/>
              <a:buNone/>
              <a:defRPr sz="3000">
                <a:solidFill>
                  <a:srgbClr val="FFFFFF"/>
                </a:solidFill>
                <a:latin typeface="Rubik Light"/>
                <a:ea typeface="Rubik Light"/>
                <a:cs typeface="Rubik Light"/>
                <a:sym typeface="Rubik Light"/>
              </a:defRPr>
            </a:lvl8pPr>
            <a:lvl9pPr lvl="8">
              <a:spcBef>
                <a:spcPts val="0"/>
              </a:spcBef>
              <a:spcAft>
                <a:spcPts val="0"/>
              </a:spcAft>
              <a:buClr>
                <a:srgbClr val="FFFFFF"/>
              </a:buClr>
              <a:buSzPts val="4000"/>
              <a:buFont typeface="Rubik Light"/>
              <a:buNone/>
              <a:defRPr sz="3000">
                <a:solidFill>
                  <a:srgbClr val="FFFFFF"/>
                </a:solidFill>
                <a:latin typeface="Rubik Light"/>
                <a:ea typeface="Rubik Light"/>
                <a:cs typeface="Rubik Light"/>
                <a:sym typeface="Rubik Light"/>
              </a:defRPr>
            </a:lvl9pPr>
          </a:lstStyle>
          <a:p>
            <a:endParaRPr/>
          </a:p>
        </p:txBody>
      </p:sp>
      <p:sp>
        <p:nvSpPr>
          <p:cNvPr id="19" name="Google Shape;19;p3"/>
          <p:cNvSpPr txBox="1">
            <a:spLocks noGrp="1"/>
          </p:cNvSpPr>
          <p:nvPr>
            <p:ph type="subTitle" idx="1"/>
          </p:nvPr>
        </p:nvSpPr>
        <p:spPr>
          <a:xfrm>
            <a:off x="762000" y="1213725"/>
            <a:ext cx="7650600" cy="502800"/>
          </a:xfrm>
          <a:prstGeom prst="rect">
            <a:avLst/>
          </a:prstGeom>
        </p:spPr>
        <p:txBody>
          <a:bodyPr spcFirstLastPara="1" wrap="square" lIns="91425" tIns="91425" rIns="91425" bIns="91425" anchor="b" anchorCtr="0">
            <a:noAutofit/>
          </a:bodyPr>
          <a:lstStyle>
            <a:lvl1pPr lvl="0" rtl="0">
              <a:lnSpc>
                <a:spcPct val="100000"/>
              </a:lnSpc>
              <a:spcBef>
                <a:spcPts val="750"/>
              </a:spcBef>
              <a:spcAft>
                <a:spcPts val="0"/>
              </a:spcAft>
              <a:buClr>
                <a:srgbClr val="FFFFFF"/>
              </a:buClr>
              <a:buSzPts val="2000"/>
              <a:buFont typeface="Rubik Light"/>
              <a:buNone/>
              <a:defRPr sz="1500" b="1" i="0">
                <a:solidFill>
                  <a:srgbClr val="FFFFFF"/>
                </a:solidFill>
                <a:latin typeface="Arial" panose="020B0604020202020204" pitchFamily="34" charset="0"/>
                <a:ea typeface="Arial" panose="020B0604020202020204" pitchFamily="34" charset="0"/>
                <a:cs typeface="Arial" panose="020B0604020202020204" pitchFamily="34" charset="0"/>
                <a:sym typeface="Rubik Light"/>
              </a:defRPr>
            </a:lvl1pPr>
            <a:lvl2pPr lvl="1" rtl="0">
              <a:lnSpc>
                <a:spcPct val="100000"/>
              </a:lnSpc>
              <a:spcBef>
                <a:spcPts val="750"/>
              </a:spcBef>
              <a:spcAft>
                <a:spcPts val="0"/>
              </a:spcAft>
              <a:buClr>
                <a:srgbClr val="FFFFFF"/>
              </a:buClr>
              <a:buSzPts val="2800"/>
              <a:buFont typeface="Rubik Light"/>
              <a:buNone/>
              <a:defRPr sz="2100">
                <a:solidFill>
                  <a:srgbClr val="FFFFFF"/>
                </a:solidFill>
                <a:latin typeface="Rubik Light"/>
                <a:ea typeface="Rubik Light"/>
                <a:cs typeface="Rubik Light"/>
                <a:sym typeface="Rubik Light"/>
              </a:defRPr>
            </a:lvl2pPr>
            <a:lvl3pPr lvl="2" rtl="0">
              <a:lnSpc>
                <a:spcPct val="100000"/>
              </a:lnSpc>
              <a:spcBef>
                <a:spcPts val="750"/>
              </a:spcBef>
              <a:spcAft>
                <a:spcPts val="0"/>
              </a:spcAft>
              <a:buClr>
                <a:srgbClr val="FFFFFF"/>
              </a:buClr>
              <a:buSzPts val="2800"/>
              <a:buFont typeface="Rubik Light"/>
              <a:buNone/>
              <a:defRPr sz="2100">
                <a:solidFill>
                  <a:srgbClr val="FFFFFF"/>
                </a:solidFill>
                <a:latin typeface="Rubik Light"/>
                <a:ea typeface="Rubik Light"/>
                <a:cs typeface="Rubik Light"/>
                <a:sym typeface="Rubik Light"/>
              </a:defRPr>
            </a:lvl3pPr>
            <a:lvl4pPr lvl="3" rtl="0">
              <a:lnSpc>
                <a:spcPct val="100000"/>
              </a:lnSpc>
              <a:spcBef>
                <a:spcPts val="750"/>
              </a:spcBef>
              <a:spcAft>
                <a:spcPts val="0"/>
              </a:spcAft>
              <a:buClr>
                <a:srgbClr val="FFFFFF"/>
              </a:buClr>
              <a:buSzPts val="2800"/>
              <a:buFont typeface="Rubik Light"/>
              <a:buNone/>
              <a:defRPr sz="2100">
                <a:solidFill>
                  <a:srgbClr val="FFFFFF"/>
                </a:solidFill>
                <a:latin typeface="Rubik Light"/>
                <a:ea typeface="Rubik Light"/>
                <a:cs typeface="Rubik Light"/>
                <a:sym typeface="Rubik Light"/>
              </a:defRPr>
            </a:lvl4pPr>
            <a:lvl5pPr lvl="4" rtl="0">
              <a:lnSpc>
                <a:spcPct val="100000"/>
              </a:lnSpc>
              <a:spcBef>
                <a:spcPts val="750"/>
              </a:spcBef>
              <a:spcAft>
                <a:spcPts val="0"/>
              </a:spcAft>
              <a:buClr>
                <a:srgbClr val="FFFFFF"/>
              </a:buClr>
              <a:buSzPts val="2800"/>
              <a:buFont typeface="Rubik Light"/>
              <a:buNone/>
              <a:defRPr sz="2100">
                <a:solidFill>
                  <a:srgbClr val="FFFFFF"/>
                </a:solidFill>
                <a:latin typeface="Rubik Light"/>
                <a:ea typeface="Rubik Light"/>
                <a:cs typeface="Rubik Light"/>
                <a:sym typeface="Rubik Light"/>
              </a:defRPr>
            </a:lvl5pPr>
            <a:lvl6pPr lvl="5" rtl="0">
              <a:lnSpc>
                <a:spcPct val="100000"/>
              </a:lnSpc>
              <a:spcBef>
                <a:spcPts val="750"/>
              </a:spcBef>
              <a:spcAft>
                <a:spcPts val="0"/>
              </a:spcAft>
              <a:buClr>
                <a:srgbClr val="FFFFFF"/>
              </a:buClr>
              <a:buSzPts val="2800"/>
              <a:buFont typeface="Rubik Light"/>
              <a:buNone/>
              <a:defRPr sz="2100">
                <a:solidFill>
                  <a:srgbClr val="FFFFFF"/>
                </a:solidFill>
                <a:latin typeface="Rubik Light"/>
                <a:ea typeface="Rubik Light"/>
                <a:cs typeface="Rubik Light"/>
                <a:sym typeface="Rubik Light"/>
              </a:defRPr>
            </a:lvl6pPr>
            <a:lvl7pPr lvl="6" rtl="0">
              <a:lnSpc>
                <a:spcPct val="100000"/>
              </a:lnSpc>
              <a:spcBef>
                <a:spcPts val="750"/>
              </a:spcBef>
              <a:spcAft>
                <a:spcPts val="0"/>
              </a:spcAft>
              <a:buClr>
                <a:srgbClr val="FFFFFF"/>
              </a:buClr>
              <a:buSzPts val="2800"/>
              <a:buFont typeface="Rubik Light"/>
              <a:buNone/>
              <a:defRPr sz="2100">
                <a:solidFill>
                  <a:srgbClr val="FFFFFF"/>
                </a:solidFill>
                <a:latin typeface="Rubik Light"/>
                <a:ea typeface="Rubik Light"/>
                <a:cs typeface="Rubik Light"/>
                <a:sym typeface="Rubik Light"/>
              </a:defRPr>
            </a:lvl7pPr>
            <a:lvl8pPr lvl="7" rtl="0">
              <a:lnSpc>
                <a:spcPct val="100000"/>
              </a:lnSpc>
              <a:spcBef>
                <a:spcPts val="750"/>
              </a:spcBef>
              <a:spcAft>
                <a:spcPts val="0"/>
              </a:spcAft>
              <a:buClr>
                <a:srgbClr val="FFFFFF"/>
              </a:buClr>
              <a:buSzPts val="2800"/>
              <a:buFont typeface="Rubik Light"/>
              <a:buNone/>
              <a:defRPr sz="2100">
                <a:solidFill>
                  <a:srgbClr val="FFFFFF"/>
                </a:solidFill>
                <a:latin typeface="Rubik Light"/>
                <a:ea typeface="Rubik Light"/>
                <a:cs typeface="Rubik Light"/>
                <a:sym typeface="Rubik Light"/>
              </a:defRPr>
            </a:lvl8pPr>
            <a:lvl9pPr lvl="8" rtl="0">
              <a:lnSpc>
                <a:spcPct val="100000"/>
              </a:lnSpc>
              <a:spcBef>
                <a:spcPts val="750"/>
              </a:spcBef>
              <a:spcAft>
                <a:spcPts val="0"/>
              </a:spcAft>
              <a:buClr>
                <a:srgbClr val="FFFFFF"/>
              </a:buClr>
              <a:buSzPts val="2800"/>
              <a:buFont typeface="Rubik Light"/>
              <a:buNone/>
              <a:defRPr sz="2100">
                <a:solidFill>
                  <a:srgbClr val="FFFFFF"/>
                </a:solidFill>
                <a:latin typeface="Rubik Light"/>
                <a:ea typeface="Rubik Light"/>
                <a:cs typeface="Rubik Light"/>
                <a:sym typeface="Rubik Light"/>
              </a:defRPr>
            </a:lvl9pPr>
          </a:lstStyle>
          <a:p>
            <a:endParaRPr/>
          </a:p>
        </p:txBody>
      </p:sp>
    </p:spTree>
    <p:extLst>
      <p:ext uri="{BB962C8B-B14F-4D97-AF65-F5344CB8AC3E}">
        <p14:creationId xmlns:p14="http://schemas.microsoft.com/office/powerpoint/2010/main" val="31457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36"/>
        <p:cNvGrpSpPr/>
        <p:nvPr/>
      </p:nvGrpSpPr>
      <p:grpSpPr>
        <a:xfrm>
          <a:off x="0" y="0"/>
          <a:ext cx="0" cy="0"/>
          <a:chOff x="0" y="0"/>
          <a:chExt cx="0" cy="0"/>
        </a:xfrm>
      </p:grpSpPr>
      <p:sp>
        <p:nvSpPr>
          <p:cNvPr id="37" name="Google Shape;37;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8" name="Google Shape;38;p8"/>
          <p:cNvSpPr txBox="1">
            <a:spLocks noGrp="1"/>
          </p:cNvSpPr>
          <p:nvPr>
            <p:ph type="title"/>
          </p:nvPr>
        </p:nvSpPr>
        <p:spPr>
          <a:xfrm>
            <a:off x="381000" y="457200"/>
            <a:ext cx="8520600" cy="61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3E57"/>
              </a:buClr>
              <a:buSzPts val="2800"/>
              <a:buFont typeface="Rubik Light"/>
              <a:buNone/>
              <a:defRPr b="1" i="0">
                <a:solidFill>
                  <a:srgbClr val="1C3E57"/>
                </a:solidFill>
                <a:latin typeface="Arial" panose="020B0604020202020204" pitchFamily="34" charset="0"/>
                <a:ea typeface="Arial" panose="020B0604020202020204" pitchFamily="34" charset="0"/>
                <a:cs typeface="Arial" panose="020B0604020202020204" pitchFamily="34" charset="0"/>
                <a:sym typeface="Rubik Light"/>
              </a:defRPr>
            </a:lvl1pPr>
            <a:lvl2pPr lvl="1"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9pPr>
          </a:lstStyle>
          <a:p>
            <a:endParaRPr/>
          </a:p>
        </p:txBody>
      </p:sp>
      <p:sp>
        <p:nvSpPr>
          <p:cNvPr id="39" name="Google Shape;39;p8"/>
          <p:cNvSpPr txBox="1">
            <a:spLocks noGrp="1"/>
          </p:cNvSpPr>
          <p:nvPr>
            <p:ph type="body" idx="1"/>
          </p:nvPr>
        </p:nvSpPr>
        <p:spPr>
          <a:xfrm>
            <a:off x="381001" y="1334600"/>
            <a:ext cx="3603900" cy="3328800"/>
          </a:xfrm>
          <a:prstGeom prst="rect">
            <a:avLst/>
          </a:prstGeom>
        </p:spPr>
        <p:txBody>
          <a:bodyPr spcFirstLastPara="1" wrap="square" lIns="91425" tIns="91425" rIns="91425" bIns="91425" anchor="t" anchorCtr="0">
            <a:noAutofit/>
          </a:bodyPr>
          <a:lstStyle>
            <a:lvl1pPr marL="342900" lvl="0" indent="-257175" rtl="0">
              <a:spcBef>
                <a:spcPts val="750"/>
              </a:spcBef>
              <a:spcAft>
                <a:spcPts val="0"/>
              </a:spcAft>
              <a:buSzPts val="1800"/>
              <a:buChar char="●"/>
              <a:defRPr b="0" i="0">
                <a:latin typeface="Arial" panose="020B0604020202020204" pitchFamily="34" charset="0"/>
                <a:cs typeface="Arial" panose="020B0604020202020204" pitchFamily="34" charset="0"/>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endParaRPr/>
          </a:p>
        </p:txBody>
      </p:sp>
      <p:sp>
        <p:nvSpPr>
          <p:cNvPr id="40" name="Google Shape;40;p8"/>
          <p:cNvSpPr txBox="1">
            <a:spLocks noGrp="1"/>
          </p:cNvSpPr>
          <p:nvPr>
            <p:ph type="body" idx="2"/>
          </p:nvPr>
        </p:nvSpPr>
        <p:spPr>
          <a:xfrm>
            <a:off x="4827726" y="1334600"/>
            <a:ext cx="3603900" cy="3328800"/>
          </a:xfrm>
          <a:prstGeom prst="rect">
            <a:avLst/>
          </a:prstGeom>
        </p:spPr>
        <p:txBody>
          <a:bodyPr spcFirstLastPara="1" wrap="square" lIns="91425" tIns="91425" rIns="91425" bIns="91425" anchor="t" anchorCtr="0">
            <a:noAutofit/>
          </a:bodyPr>
          <a:lstStyle>
            <a:lvl1pPr marL="342900" lvl="0" indent="-257175" rtl="0">
              <a:spcBef>
                <a:spcPts val="750"/>
              </a:spcBef>
              <a:spcAft>
                <a:spcPts val="0"/>
              </a:spcAft>
              <a:buSzPts val="1800"/>
              <a:buChar char="●"/>
              <a:defRPr b="0" i="0">
                <a:latin typeface="Arial" panose="020B0604020202020204" pitchFamily="34" charset="0"/>
                <a:cs typeface="Arial" panose="020B0604020202020204" pitchFamily="34" charset="0"/>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endParaRPr/>
          </a:p>
        </p:txBody>
      </p:sp>
    </p:spTree>
    <p:extLst>
      <p:ext uri="{BB962C8B-B14F-4D97-AF65-F5344CB8AC3E}">
        <p14:creationId xmlns:p14="http://schemas.microsoft.com/office/powerpoint/2010/main" val="189853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mmary">
  <p:cSld name="TITLE_AND_BODY_1">
    <p:bg>
      <p:bgPr>
        <a:solidFill>
          <a:srgbClr val="EDF4F7"/>
        </a:solidFill>
        <a:effectLst/>
      </p:bgPr>
    </p:bg>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81000" y="990600"/>
            <a:ext cx="8520600" cy="61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3E57"/>
              </a:buClr>
              <a:buSzPts val="2800"/>
              <a:buFont typeface="Rubik Light"/>
              <a:buNone/>
              <a:defRPr b="1" i="0">
                <a:solidFill>
                  <a:srgbClr val="1C3E57"/>
                </a:solidFill>
                <a:latin typeface="Arial" panose="020B0604020202020204" pitchFamily="34" charset="0"/>
                <a:ea typeface="Arial" panose="020B0604020202020204" pitchFamily="34" charset="0"/>
                <a:cs typeface="Arial" panose="020B0604020202020204" pitchFamily="34" charset="0"/>
                <a:sym typeface="Rubik Light"/>
              </a:defRPr>
            </a:lvl1pPr>
            <a:lvl2pPr lvl="1"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9pPr>
          </a:lstStyle>
          <a:p>
            <a:endParaRPr/>
          </a:p>
        </p:txBody>
      </p:sp>
      <p:sp>
        <p:nvSpPr>
          <p:cNvPr id="30" name="Google Shape;30;p6"/>
          <p:cNvSpPr txBox="1">
            <a:spLocks noGrp="1"/>
          </p:cNvSpPr>
          <p:nvPr>
            <p:ph type="body" idx="1"/>
          </p:nvPr>
        </p:nvSpPr>
        <p:spPr>
          <a:xfrm>
            <a:off x="381000" y="1754225"/>
            <a:ext cx="6343200" cy="2909100"/>
          </a:xfrm>
          <a:prstGeom prst="rect">
            <a:avLst/>
          </a:prstGeom>
        </p:spPr>
        <p:txBody>
          <a:bodyPr spcFirstLastPara="1" wrap="square" lIns="91425" tIns="91425" rIns="91425" bIns="91425" anchor="t" anchorCtr="0">
            <a:noAutofit/>
          </a:bodyPr>
          <a:lstStyle>
            <a:lvl1pPr marL="342900" lvl="0" indent="-276225" rtl="0">
              <a:spcBef>
                <a:spcPts val="750"/>
              </a:spcBef>
              <a:spcAft>
                <a:spcPts val="0"/>
              </a:spcAft>
              <a:buSzPts val="2200"/>
              <a:buChar char="●"/>
              <a:defRPr sz="1650" b="0" i="0">
                <a:latin typeface="Arial" panose="020B0604020202020204" pitchFamily="34" charset="0"/>
                <a:cs typeface="Arial" panose="020B0604020202020204" pitchFamily="34" charset="0"/>
              </a:defRPr>
            </a:lvl1pPr>
            <a:lvl2pPr marL="685800" lvl="1" indent="-238125" rtl="0">
              <a:spcBef>
                <a:spcPts val="1200"/>
              </a:spcBef>
              <a:spcAft>
                <a:spcPts val="0"/>
              </a:spcAft>
              <a:buSzPts val="1400"/>
              <a:buChar char="○"/>
              <a:defRPr/>
            </a:lvl2pPr>
            <a:lvl3pPr marL="1028700" lvl="2" indent="-238125" rtl="0">
              <a:spcBef>
                <a:spcPts val="1200"/>
              </a:spcBef>
              <a:spcAft>
                <a:spcPts val="0"/>
              </a:spcAft>
              <a:buSzPts val="1400"/>
              <a:buChar char="■"/>
              <a:defRPr/>
            </a:lvl3pPr>
            <a:lvl4pPr marL="1371600" lvl="3" indent="-238125" rtl="0">
              <a:spcBef>
                <a:spcPts val="1200"/>
              </a:spcBef>
              <a:spcAft>
                <a:spcPts val="0"/>
              </a:spcAft>
              <a:buSzPts val="1400"/>
              <a:buChar char="●"/>
              <a:defRPr/>
            </a:lvl4pPr>
            <a:lvl5pPr marL="1714500" lvl="4" indent="-238125" rtl="0">
              <a:spcBef>
                <a:spcPts val="1200"/>
              </a:spcBef>
              <a:spcAft>
                <a:spcPts val="0"/>
              </a:spcAft>
              <a:buSzPts val="1400"/>
              <a:buChar char="○"/>
              <a:defRPr/>
            </a:lvl5pPr>
            <a:lvl6pPr marL="2057400" lvl="5" indent="-238125" rtl="0">
              <a:spcBef>
                <a:spcPts val="1200"/>
              </a:spcBef>
              <a:spcAft>
                <a:spcPts val="0"/>
              </a:spcAft>
              <a:buSzPts val="1400"/>
              <a:buChar char="■"/>
              <a:defRPr/>
            </a:lvl6pPr>
            <a:lvl7pPr marL="2400300" lvl="6" indent="-238125" rtl="0">
              <a:spcBef>
                <a:spcPts val="1200"/>
              </a:spcBef>
              <a:spcAft>
                <a:spcPts val="0"/>
              </a:spcAft>
              <a:buSzPts val="1400"/>
              <a:buChar char="●"/>
              <a:defRPr/>
            </a:lvl7pPr>
            <a:lvl8pPr marL="2743200" lvl="7" indent="-238125" rtl="0">
              <a:spcBef>
                <a:spcPts val="1200"/>
              </a:spcBef>
              <a:spcAft>
                <a:spcPts val="0"/>
              </a:spcAft>
              <a:buSzPts val="1400"/>
              <a:buChar char="○"/>
              <a:defRPr/>
            </a:lvl8pPr>
            <a:lvl9pPr marL="3086100" lvl="8" indent="-238125" rtl="0">
              <a:spcBef>
                <a:spcPts val="1200"/>
              </a:spcBef>
              <a:spcAft>
                <a:spcPts val="1200"/>
              </a:spcAft>
              <a:buSzPts val="1400"/>
              <a:buChar char="■"/>
              <a:defRPr/>
            </a:lvl9pPr>
          </a:lstStyle>
          <a:p>
            <a:endParaRPr/>
          </a:p>
        </p:txBody>
      </p:sp>
      <p:sp>
        <p:nvSpPr>
          <p:cNvPr id="31" name="Google Shape;31;p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228600"/>
            <a:ext cx="8520600" cy="619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1pPr>
            <a:lvl2pPr lvl="1"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9pPr>
          </a:lstStyle>
          <a:p>
            <a:endParaRPr/>
          </a:p>
        </p:txBody>
      </p:sp>
      <p:sp>
        <p:nvSpPr>
          <p:cNvPr id="7" name="Google Shape;7;p1"/>
          <p:cNvSpPr txBox="1">
            <a:spLocks noGrp="1"/>
          </p:cNvSpPr>
          <p:nvPr>
            <p:ph type="body" idx="1"/>
          </p:nvPr>
        </p:nvSpPr>
        <p:spPr>
          <a:xfrm>
            <a:off x="609600" y="923875"/>
            <a:ext cx="7863000" cy="3739500"/>
          </a:xfrm>
          <a:prstGeom prst="rect">
            <a:avLst/>
          </a:prstGeom>
          <a:noFill/>
          <a:ln>
            <a:noFill/>
          </a:ln>
        </p:spPr>
        <p:txBody>
          <a:bodyPr spcFirstLastPara="1" wrap="square" lIns="91425" tIns="91425" rIns="91425" bIns="91425" anchor="t" anchorCtr="0">
            <a:noAutofit/>
          </a:bodyPr>
          <a:lstStyle>
            <a:lvl1pPr marL="457200" lvl="0" indent="-342900">
              <a:lnSpc>
                <a:spcPct val="125000"/>
              </a:lnSpc>
              <a:spcBef>
                <a:spcPts val="1000"/>
              </a:spcBef>
              <a:spcAft>
                <a:spcPts val="0"/>
              </a:spcAft>
              <a:buClr>
                <a:srgbClr val="1C3E57"/>
              </a:buClr>
              <a:buSzPts val="1800"/>
              <a:buFont typeface="Rubik Light"/>
              <a:buChar char="●"/>
              <a:defRPr sz="1800">
                <a:solidFill>
                  <a:srgbClr val="1C3E57"/>
                </a:solidFill>
                <a:latin typeface="Rubik Light"/>
                <a:ea typeface="Rubik Light"/>
                <a:cs typeface="Rubik Light"/>
                <a:sym typeface="Rubik Light"/>
              </a:defRPr>
            </a:lvl1pPr>
            <a:lvl2pPr marL="914400" lvl="1"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2pPr>
            <a:lvl3pPr marL="1371600" lvl="2"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3pPr>
            <a:lvl4pPr marL="1828800" lvl="3"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4pPr>
            <a:lvl5pPr marL="2286000" lvl="4"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5pPr>
            <a:lvl6pPr marL="2743200" lvl="5"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6pPr>
            <a:lvl7pPr marL="3200400" lvl="6"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7pPr>
            <a:lvl8pPr marL="3657600" lvl="7"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8pPr>
            <a:lvl9pPr marL="4114800" lvl="8" indent="-317500">
              <a:lnSpc>
                <a:spcPct val="125000"/>
              </a:lnSpc>
              <a:spcBef>
                <a:spcPts val="1600"/>
              </a:spcBef>
              <a:spcAft>
                <a:spcPts val="1600"/>
              </a:spcAft>
              <a:buClr>
                <a:srgbClr val="607889"/>
              </a:buClr>
              <a:buSzPts val="1400"/>
              <a:buFont typeface="Rubik Light"/>
              <a:buChar char="■"/>
              <a:defRPr>
                <a:solidFill>
                  <a:srgbClr val="607889"/>
                </a:solidFill>
                <a:latin typeface="Rubik Light"/>
                <a:ea typeface="Rubik Light"/>
                <a:cs typeface="Rubik Light"/>
                <a:sym typeface="Rubik Light"/>
              </a:defRPr>
            </a:lvl9pPr>
          </a:lstStyle>
          <a:p>
            <a:endParaRPr/>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latin typeface="Rubik"/>
                <a:ea typeface="Rubik"/>
                <a:cs typeface="Rubik"/>
                <a:sym typeface="Rubik"/>
              </a:defRPr>
            </a:lvl1pPr>
            <a:lvl2pPr lvl="1" algn="r">
              <a:buNone/>
              <a:defRPr sz="750">
                <a:solidFill>
                  <a:schemeClr val="dk2"/>
                </a:solidFill>
                <a:latin typeface="Rubik"/>
                <a:ea typeface="Rubik"/>
                <a:cs typeface="Rubik"/>
                <a:sym typeface="Rubik"/>
              </a:defRPr>
            </a:lvl2pPr>
            <a:lvl3pPr lvl="2" algn="r">
              <a:buNone/>
              <a:defRPr sz="750">
                <a:solidFill>
                  <a:schemeClr val="dk2"/>
                </a:solidFill>
                <a:latin typeface="Rubik"/>
                <a:ea typeface="Rubik"/>
                <a:cs typeface="Rubik"/>
                <a:sym typeface="Rubik"/>
              </a:defRPr>
            </a:lvl3pPr>
            <a:lvl4pPr lvl="3" algn="r">
              <a:buNone/>
              <a:defRPr sz="750">
                <a:solidFill>
                  <a:schemeClr val="dk2"/>
                </a:solidFill>
                <a:latin typeface="Rubik"/>
                <a:ea typeface="Rubik"/>
                <a:cs typeface="Rubik"/>
                <a:sym typeface="Rubik"/>
              </a:defRPr>
            </a:lvl4pPr>
            <a:lvl5pPr lvl="4" algn="r">
              <a:buNone/>
              <a:defRPr sz="750">
                <a:solidFill>
                  <a:schemeClr val="dk2"/>
                </a:solidFill>
                <a:latin typeface="Rubik"/>
                <a:ea typeface="Rubik"/>
                <a:cs typeface="Rubik"/>
                <a:sym typeface="Rubik"/>
              </a:defRPr>
            </a:lvl5pPr>
            <a:lvl6pPr lvl="5" algn="r">
              <a:buNone/>
              <a:defRPr sz="750">
                <a:solidFill>
                  <a:schemeClr val="dk2"/>
                </a:solidFill>
                <a:latin typeface="Rubik"/>
                <a:ea typeface="Rubik"/>
                <a:cs typeface="Rubik"/>
                <a:sym typeface="Rubik"/>
              </a:defRPr>
            </a:lvl6pPr>
            <a:lvl7pPr lvl="6" algn="r">
              <a:buNone/>
              <a:defRPr sz="750">
                <a:solidFill>
                  <a:schemeClr val="dk2"/>
                </a:solidFill>
                <a:latin typeface="Rubik"/>
                <a:ea typeface="Rubik"/>
                <a:cs typeface="Rubik"/>
                <a:sym typeface="Rubik"/>
              </a:defRPr>
            </a:lvl7pPr>
            <a:lvl8pPr lvl="7" algn="r">
              <a:buNone/>
              <a:defRPr sz="750">
                <a:solidFill>
                  <a:schemeClr val="dk2"/>
                </a:solidFill>
                <a:latin typeface="Rubik"/>
                <a:ea typeface="Rubik"/>
                <a:cs typeface="Rubik"/>
                <a:sym typeface="Rubik"/>
              </a:defRPr>
            </a:lvl8pPr>
            <a:lvl9pPr lvl="8" algn="r">
              <a:buNone/>
              <a:defRPr sz="750">
                <a:solidFill>
                  <a:schemeClr val="dk2"/>
                </a:solidFill>
                <a:latin typeface="Rubik"/>
                <a:ea typeface="Rubik"/>
                <a:cs typeface="Rubik"/>
                <a:sym typeface="Rubik"/>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6" r:id="rId4"/>
    <p:sldLayoutId id="2147483684" r:id="rId5"/>
    <p:sldLayoutId id="214748365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caltrans.dbesystem.com/" TargetMode="External"/><Relationship Id="rId2" Type="http://schemas.openxmlformats.org/officeDocument/2006/relationships/hyperlink" Target="https://sfcitypartner.sfgov.org/pages/LBESearch/supplier-search.aspx"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Selormey.Dzikunu@sfdpw.or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83258"/>
            <a:ext cx="6496103" cy="464850"/>
          </a:xfrm>
          <a:prstGeom prst="rect">
            <a:avLst/>
          </a:prstGeom>
        </p:spPr>
        <p:txBody>
          <a:bodyPr spcFirstLastPara="1" wrap="square" lIns="68569" tIns="68569" rIns="68569" bIns="68569" anchor="t" anchorCtr="0">
            <a:noAutofit/>
          </a:bodyPr>
          <a:lstStyle/>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SMALL BUSINESS ENTERPRISE AND DISABLED VETERAN BUSINESS ENTERPRISE GOALS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BA8E2638-52D7-47A8-80B2-16F9116FE7B1}"/>
              </a:ext>
            </a:extLst>
          </p:cNvPr>
          <p:cNvSpPr/>
          <p:nvPr/>
        </p:nvSpPr>
        <p:spPr>
          <a:xfrm>
            <a:off x="718143" y="1169262"/>
            <a:ext cx="7095795" cy="2793906"/>
          </a:xfrm>
          <a:prstGeom prst="rect">
            <a:avLst/>
          </a:prstGeom>
        </p:spPr>
        <p:txBody>
          <a:bodyPr wrap="square">
            <a:spAutoFit/>
          </a:bodyPr>
          <a:lstStyle/>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THE SBE SUBCONTRACTOR PARTICIPATION GOAL IS:               25%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THE DVBE PARTICIPATION GOAL IS:                                              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TO BE DETERMINED RESPONSIVE A BIDDER MUST DEMONSTRATE THAT: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Font typeface="+mj-lt"/>
              <a:buAutoNum type="arabicPeriod"/>
            </a:pPr>
            <a:r>
              <a:rPr lang="en-US" sz="1100" b="1" kern="100" dirty="0">
                <a:effectLst/>
                <a:latin typeface="Arial" panose="020B0604020202020204" pitchFamily="34" charset="0"/>
                <a:ea typeface="Calibri" panose="020F0502020204030204" pitchFamily="34" charset="0"/>
                <a:cs typeface="Times New Roman" panose="02020603050405020304" pitchFamily="18" charset="0"/>
              </a:rPr>
              <a:t>It will meet the above goal in the performance of this Contract;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600"/>
              </a:spcBef>
              <a:spcAft>
                <a:spcPts val="0"/>
              </a:spcAft>
            </a:pPr>
            <a:r>
              <a:rPr lang="en-US" sz="1100" b="1" kern="100" dirty="0">
                <a:effectLst/>
                <a:latin typeface="Arial" panose="020B0604020202020204" pitchFamily="34" charset="0"/>
                <a:ea typeface="Calibri" panose="020F0502020204030204" pitchFamily="34" charset="0"/>
                <a:cs typeface="Times New Roman" panose="02020603050405020304" pitchFamily="18" charset="0"/>
              </a:rPr>
              <a:t>By submitting the Bidder and Subcontractor Participation Commitment Report (SBE/DBE Form 1) a Bidder certifies that it is committed to using the identified SBEs in the performance of the contract.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600"/>
              </a:spcBef>
              <a:spcAft>
                <a:spcPts val="0"/>
              </a:spcAft>
            </a:pPr>
            <a:r>
              <a:rPr lang="en-US" sz="11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600"/>
              </a:spcBef>
              <a:spcAft>
                <a:spcPts val="0"/>
              </a:spcAft>
            </a:pPr>
            <a:r>
              <a:rPr lang="en-US" sz="1100" b="1"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SBE/DBE FORM 1</a:t>
            </a:r>
            <a:r>
              <a:rPr lang="en-US" sz="1100" b="1" kern="100" dirty="0">
                <a:effectLst/>
                <a:latin typeface="Arial" panose="020B0604020202020204" pitchFamily="34" charset="0"/>
                <a:ea typeface="Calibri" panose="020F0502020204030204" pitchFamily="34" charset="0"/>
                <a:cs typeface="Times New Roman" panose="02020603050405020304" pitchFamily="18" charset="0"/>
              </a:rPr>
              <a:t> BIDDER AND SUBCONTRACTOR PARTICIPATION COMMITMENT REPORT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605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83258"/>
            <a:ext cx="6496103" cy="464850"/>
          </a:xfrm>
          <a:prstGeom prst="rect">
            <a:avLst/>
          </a:prstGeom>
        </p:spPr>
        <p:txBody>
          <a:bodyPr spcFirstLastPara="1" wrap="square" lIns="68569" tIns="68569" rIns="68569" bIns="68569"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SBE/DBE FORM 4: SFLBE/SBE/DBE/MBE/DVBE/VOSB SUBCONTRACTOR PARTICIPATION DECLARATION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F8BA7985-15CE-887D-4B56-C7B10627E47F}"/>
              </a:ext>
            </a:extLst>
          </p:cNvPr>
          <p:cNvSpPr txBox="1"/>
          <p:nvPr/>
        </p:nvSpPr>
        <p:spPr>
          <a:xfrm>
            <a:off x="4565886" y="1641397"/>
            <a:ext cx="4572000" cy="1397947"/>
          </a:xfrm>
          <a:prstGeom prst="rect">
            <a:avLst/>
          </a:prstGeom>
          <a:noFill/>
        </p:spPr>
        <p:txBody>
          <a:bodyPr wrap="square">
            <a:spAutoFit/>
          </a:bodyPr>
          <a:lstStyle/>
          <a:p>
            <a:pPr marL="0" marR="0">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This declaration is to be completed by each prime contractor or subcontractor, as appropriate, and submitted to the Contract Compliance Officer, no later than 4:00 p.m., five (5) working days after the date of Bid opening (refer to Section 00 22 14). </a:t>
            </a:r>
            <a:r>
              <a:rPr lang="en-US" sz="1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6187936-CA92-9EEF-7D2D-6974E70061AF}"/>
              </a:ext>
            </a:extLst>
          </p:cNvPr>
          <p:cNvPicPr>
            <a:picLocks noChangeAspect="1"/>
          </p:cNvPicPr>
          <p:nvPr/>
        </p:nvPicPr>
        <p:blipFill>
          <a:blip r:embed="rId3"/>
          <a:stretch>
            <a:fillRect/>
          </a:stretch>
        </p:blipFill>
        <p:spPr>
          <a:xfrm>
            <a:off x="486345" y="760873"/>
            <a:ext cx="3437956" cy="4344730"/>
          </a:xfrm>
          <a:prstGeom prst="rect">
            <a:avLst/>
          </a:prstGeom>
        </p:spPr>
      </p:pic>
    </p:spTree>
    <p:extLst>
      <p:ext uri="{BB962C8B-B14F-4D97-AF65-F5344CB8AC3E}">
        <p14:creationId xmlns:p14="http://schemas.microsoft.com/office/powerpoint/2010/main" val="317020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83258"/>
            <a:ext cx="6496103" cy="464850"/>
          </a:xfrm>
          <a:prstGeom prst="rect">
            <a:avLst/>
          </a:prstGeom>
        </p:spPr>
        <p:txBody>
          <a:bodyPr spcFirstLastPara="1" wrap="square" lIns="68569" tIns="68569" rIns="68569" bIns="68569"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SBE/DBEFORM 5: SMALL BUSINESS ENTERPRISE/DISADVANTAGED BUSINESS ENTERPRISE SFLBE/MBE/WBE/DVBE/VOSB ACKNOWLEDGEMENT DECLARATION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F8BA7985-15CE-887D-4B56-C7B10627E47F}"/>
              </a:ext>
            </a:extLst>
          </p:cNvPr>
          <p:cNvSpPr txBox="1"/>
          <p:nvPr/>
        </p:nvSpPr>
        <p:spPr>
          <a:xfrm>
            <a:off x="4413486" y="1575590"/>
            <a:ext cx="4572000" cy="2715295"/>
          </a:xfrm>
          <a:prstGeom prst="rect">
            <a:avLst/>
          </a:prstGeom>
          <a:noFill/>
        </p:spPr>
        <p:txBody>
          <a:bodyPr wrap="square">
            <a:spAutoFit/>
          </a:bodyPr>
          <a:lstStyle/>
          <a:p>
            <a:pPr marL="0" marR="0">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Every listed SBE/DBE/SFLBE/MBE/WBE/DVBE/VOSB subcontractor or supplier (including lower tier subcontractors) must submit the completed declarations to the apparent low Bidder. The apparent low Bidder shall submit completed declarations and copies of the subcontractors’ or suppliers’ bid quotations directly to the Contract Compliance Officer no later than 4:00 p.m., five (5) working days after the date of Bid opening (refer to Section 00 22 14)</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3B30973-D6A3-8629-C91F-42C2F3937C9A}"/>
              </a:ext>
            </a:extLst>
          </p:cNvPr>
          <p:cNvPicPr>
            <a:picLocks noChangeAspect="1"/>
          </p:cNvPicPr>
          <p:nvPr/>
        </p:nvPicPr>
        <p:blipFill>
          <a:blip r:embed="rId3"/>
          <a:stretch>
            <a:fillRect/>
          </a:stretch>
        </p:blipFill>
        <p:spPr>
          <a:xfrm>
            <a:off x="448306" y="817756"/>
            <a:ext cx="3523619" cy="4325744"/>
          </a:xfrm>
          <a:prstGeom prst="rect">
            <a:avLst/>
          </a:prstGeom>
        </p:spPr>
      </p:pic>
    </p:spTree>
    <p:extLst>
      <p:ext uri="{BB962C8B-B14F-4D97-AF65-F5344CB8AC3E}">
        <p14:creationId xmlns:p14="http://schemas.microsoft.com/office/powerpoint/2010/main" val="108938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83258"/>
            <a:ext cx="6496103" cy="464850"/>
          </a:xfrm>
          <a:prstGeom prst="rect">
            <a:avLst/>
          </a:prstGeom>
        </p:spPr>
        <p:txBody>
          <a:bodyPr spcFirstLastPara="1" wrap="square" lIns="68569" tIns="68569" rIns="68569" bIns="68569"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SBE/DBE FEDERAL FORM 6: FEDERAL SBE/DBE SUBCONTRACTOR PARTICIPATION AFFIDAVIT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F8BA7985-15CE-887D-4B56-C7B10627E47F}"/>
              </a:ext>
            </a:extLst>
          </p:cNvPr>
          <p:cNvSpPr txBox="1"/>
          <p:nvPr/>
        </p:nvSpPr>
        <p:spPr>
          <a:xfrm>
            <a:off x="4413486" y="1575590"/>
            <a:ext cx="4572000" cy="3242234"/>
          </a:xfrm>
          <a:prstGeom prst="rect">
            <a:avLst/>
          </a:prstGeom>
          <a:noFill/>
        </p:spPr>
        <p:txBody>
          <a:bodyPr wrap="square">
            <a:spAutoFit/>
          </a:bodyPr>
          <a:lstStyle/>
          <a:p>
            <a:pPr marL="0" marR="0">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This affidavit is to be completed by each SBE/DBE/LBE/MBE/WBE/DVBE/VOSB subcontractor or supplier (including lower tier subcontractors) and submitted to the apparent low Bidder. The apparent low Bidder shall submit the completed affidavits and copies of the subcontractors' or suppliers' bid quotations to the SFPW Contract Compliance Officer no later than 4:00 p.m. on the fifth business day following the Bid opening. Subcontractor may attach additional sheets if more space is needed to provide complete information</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FA09A3A-9B32-7DF7-46A7-0A09DFA94407}"/>
              </a:ext>
            </a:extLst>
          </p:cNvPr>
          <p:cNvPicPr>
            <a:picLocks noChangeAspect="1"/>
          </p:cNvPicPr>
          <p:nvPr/>
        </p:nvPicPr>
        <p:blipFill>
          <a:blip r:embed="rId3"/>
          <a:stretch>
            <a:fillRect/>
          </a:stretch>
        </p:blipFill>
        <p:spPr>
          <a:xfrm>
            <a:off x="495474" y="743058"/>
            <a:ext cx="3552651" cy="4400442"/>
          </a:xfrm>
          <a:prstGeom prst="rect">
            <a:avLst/>
          </a:prstGeom>
        </p:spPr>
      </p:pic>
    </p:spTree>
    <p:extLst>
      <p:ext uri="{BB962C8B-B14F-4D97-AF65-F5344CB8AC3E}">
        <p14:creationId xmlns:p14="http://schemas.microsoft.com/office/powerpoint/2010/main" val="380647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83258"/>
            <a:ext cx="6496103" cy="464850"/>
          </a:xfrm>
          <a:prstGeom prst="rect">
            <a:avLst/>
          </a:prstGeom>
        </p:spPr>
        <p:txBody>
          <a:bodyPr spcFirstLastPara="1" wrap="square" lIns="68569" tIns="68569" rIns="68569" bIns="68569"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SBE/DBE FEDERAL FORM 6A: FEDERAL SBE TRUCKING FORM</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F8BA7985-15CE-887D-4B56-C7B10627E47F}"/>
              </a:ext>
            </a:extLst>
          </p:cNvPr>
          <p:cNvSpPr txBox="1"/>
          <p:nvPr/>
        </p:nvSpPr>
        <p:spPr>
          <a:xfrm>
            <a:off x="4413486" y="1575590"/>
            <a:ext cx="4572000" cy="2188356"/>
          </a:xfrm>
          <a:prstGeom prst="rect">
            <a:avLst/>
          </a:prstGeom>
          <a:noFill/>
        </p:spPr>
        <p:txBody>
          <a:bodyPr wrap="square">
            <a:spAutoFit/>
          </a:bodyPr>
          <a:lstStyle/>
          <a:p>
            <a:pPr marL="0" marR="0">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This form must be submitted when the apparent low Bidder will be utilizing SBE/DBE, LBE, MBE, WBE, DVBE AND VOSB certified SBE trucking firms. This form is to be completed to describe the complete scope of trucking work to be performed for the Contract and submitted to the SFPW Contract Compliance Officer by 4:00 p.m. on the fifth day following Bid opening.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D5F2D86-089B-9356-BBB9-F489A56BC6A2}"/>
              </a:ext>
            </a:extLst>
          </p:cNvPr>
          <p:cNvPicPr>
            <a:picLocks noChangeAspect="1"/>
          </p:cNvPicPr>
          <p:nvPr/>
        </p:nvPicPr>
        <p:blipFill>
          <a:blip r:embed="rId3"/>
          <a:stretch>
            <a:fillRect/>
          </a:stretch>
        </p:blipFill>
        <p:spPr>
          <a:xfrm>
            <a:off x="495300" y="758336"/>
            <a:ext cx="3800475" cy="4385163"/>
          </a:xfrm>
          <a:prstGeom prst="rect">
            <a:avLst/>
          </a:prstGeom>
        </p:spPr>
      </p:pic>
    </p:spTree>
    <p:extLst>
      <p:ext uri="{BB962C8B-B14F-4D97-AF65-F5344CB8AC3E}">
        <p14:creationId xmlns:p14="http://schemas.microsoft.com/office/powerpoint/2010/main" val="89841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83258"/>
            <a:ext cx="6496103" cy="464850"/>
          </a:xfrm>
          <a:prstGeom prst="rect">
            <a:avLst/>
          </a:prstGeom>
        </p:spPr>
        <p:txBody>
          <a:bodyPr spcFirstLastPara="1" wrap="square" lIns="68569" tIns="68569" rIns="68569" bIns="68569"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DVBE COMPLIANCE FORMS - GSPD-05-105 State of California- Department of General Services, Procurement Division – Bidder Declaration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742DBE09-0A7A-6546-0CA4-CBDC24A322EE}"/>
              </a:ext>
            </a:extLst>
          </p:cNvPr>
          <p:cNvPicPr>
            <a:picLocks noChangeAspect="1"/>
          </p:cNvPicPr>
          <p:nvPr/>
        </p:nvPicPr>
        <p:blipFill>
          <a:blip r:embed="rId3"/>
          <a:stretch>
            <a:fillRect/>
          </a:stretch>
        </p:blipFill>
        <p:spPr>
          <a:xfrm>
            <a:off x="204011" y="1051539"/>
            <a:ext cx="5957992" cy="4425335"/>
          </a:xfrm>
          <a:prstGeom prst="rect">
            <a:avLst/>
          </a:prstGeom>
        </p:spPr>
      </p:pic>
      <p:pic>
        <p:nvPicPr>
          <p:cNvPr id="4" name="Picture 3">
            <a:extLst>
              <a:ext uri="{FF2B5EF4-FFF2-40B4-BE49-F238E27FC236}">
                <a16:creationId xmlns:a16="http://schemas.microsoft.com/office/drawing/2014/main" id="{1E5A3463-9596-AC13-F6CC-498FCBC760D0}"/>
              </a:ext>
            </a:extLst>
          </p:cNvPr>
          <p:cNvPicPr>
            <a:picLocks noChangeAspect="1"/>
          </p:cNvPicPr>
          <p:nvPr/>
        </p:nvPicPr>
        <p:blipFill>
          <a:blip r:embed="rId4"/>
          <a:stretch>
            <a:fillRect/>
          </a:stretch>
        </p:blipFill>
        <p:spPr>
          <a:xfrm>
            <a:off x="556771" y="704490"/>
            <a:ext cx="6135624" cy="4439010"/>
          </a:xfrm>
          <a:prstGeom prst="rect">
            <a:avLst/>
          </a:prstGeom>
        </p:spPr>
      </p:pic>
      <p:sp>
        <p:nvSpPr>
          <p:cNvPr id="10" name="TextBox 9">
            <a:extLst>
              <a:ext uri="{FF2B5EF4-FFF2-40B4-BE49-F238E27FC236}">
                <a16:creationId xmlns:a16="http://schemas.microsoft.com/office/drawing/2014/main" id="{F8BA7985-15CE-887D-4B56-C7B10627E47F}"/>
              </a:ext>
            </a:extLst>
          </p:cNvPr>
          <p:cNvSpPr txBox="1"/>
          <p:nvPr/>
        </p:nvSpPr>
        <p:spPr>
          <a:xfrm>
            <a:off x="6876043" y="2304568"/>
            <a:ext cx="1875790" cy="1106778"/>
          </a:xfrm>
          <a:prstGeom prst="rect">
            <a:avLst/>
          </a:prstGeom>
          <a:noFill/>
        </p:spPr>
        <p:txBody>
          <a:bodyPr wrap="square">
            <a:spAutoFit/>
          </a:bodyPr>
          <a:lstStyle/>
          <a:p>
            <a:pPr>
              <a:lnSpc>
                <a:spcPct val="107000"/>
              </a:lnSpc>
              <a:spcAft>
                <a:spcPts val="800"/>
              </a:spcAft>
            </a:pPr>
            <a:r>
              <a:rPr lang="en-US"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Bidder must submit this Form with Bid or Within 5 Days of Bid</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182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83258"/>
            <a:ext cx="6496103" cy="464850"/>
          </a:xfrm>
          <a:prstGeom prst="rect">
            <a:avLst/>
          </a:prstGeom>
        </p:spPr>
        <p:txBody>
          <a:bodyPr spcFirstLastPara="1" wrap="square" lIns="68569" tIns="68569" rIns="68569" bIns="68569" anchor="t" anchorCtr="0">
            <a:noAutofit/>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DVBE COMPLIANCE FORMS - DGS PD 843 STATE OF CALIFORNIA DISABLED VETERAN BUSINESS ENTERPRISE DECLARATIONS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F8BA7985-15CE-887D-4B56-C7B10627E47F}"/>
              </a:ext>
            </a:extLst>
          </p:cNvPr>
          <p:cNvSpPr txBox="1"/>
          <p:nvPr/>
        </p:nvSpPr>
        <p:spPr>
          <a:xfrm>
            <a:off x="4522973" y="1456788"/>
            <a:ext cx="3759247" cy="2387257"/>
          </a:xfrm>
          <a:prstGeom prst="rect">
            <a:avLst/>
          </a:prstGeom>
          <a:noFill/>
        </p:spPr>
        <p:txBody>
          <a:bodyPr wrap="square">
            <a:spAutoFit/>
          </a:bodyPr>
          <a:lstStyle/>
          <a:p>
            <a:pPr>
              <a:lnSpc>
                <a:spcPct val="107000"/>
              </a:lnSpc>
              <a:spcAft>
                <a:spcPts val="800"/>
              </a:spcAft>
            </a:pPr>
            <a:r>
              <a:rPr lang="en-US"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disabled veteran (DV) owner(s) and DV manager(s) of the Disabled Veteran Business Enterprise (DVBE) must complete this declaration when a DVBE contractor or subcontractor will provide materials, supplies, services or equipment [Military and Veterans Code Section 999.2]. Violations are misdemeanors and punishable by imprisonment or fine and violators are liable for civil penalties. All signatures are made under penalty of perjury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304B66E-7848-024D-F705-EC2CD3DD0746}"/>
              </a:ext>
            </a:extLst>
          </p:cNvPr>
          <p:cNvPicPr>
            <a:picLocks noChangeAspect="1"/>
          </p:cNvPicPr>
          <p:nvPr/>
        </p:nvPicPr>
        <p:blipFill>
          <a:blip r:embed="rId3"/>
          <a:stretch>
            <a:fillRect/>
          </a:stretch>
        </p:blipFill>
        <p:spPr>
          <a:xfrm>
            <a:off x="405777" y="745632"/>
            <a:ext cx="3303245" cy="4397868"/>
          </a:xfrm>
          <a:prstGeom prst="rect">
            <a:avLst/>
          </a:prstGeom>
        </p:spPr>
      </p:pic>
    </p:spTree>
    <p:extLst>
      <p:ext uri="{BB962C8B-B14F-4D97-AF65-F5344CB8AC3E}">
        <p14:creationId xmlns:p14="http://schemas.microsoft.com/office/powerpoint/2010/main" val="3142552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8FA9-57D0-820A-0BF8-B4D1DC8D241C}"/>
              </a:ext>
            </a:extLst>
          </p:cNvPr>
          <p:cNvSpPr>
            <a:spLocks noGrp="1"/>
          </p:cNvSpPr>
          <p:nvPr>
            <p:ph type="title"/>
          </p:nvPr>
        </p:nvSpPr>
        <p:spPr>
          <a:xfrm>
            <a:off x="311700" y="357554"/>
            <a:ext cx="8520600" cy="619800"/>
          </a:xfrm>
        </p:spPr>
        <p:txBody>
          <a:bodyPr/>
          <a:lstStyle/>
          <a:p>
            <a:r>
              <a:rPr lang="en-US" dirty="0"/>
              <a:t>DVBE INCENTIVE</a:t>
            </a:r>
          </a:p>
        </p:txBody>
      </p:sp>
      <p:pic>
        <p:nvPicPr>
          <p:cNvPr id="15" name="Picture 14">
            <a:extLst>
              <a:ext uri="{FF2B5EF4-FFF2-40B4-BE49-F238E27FC236}">
                <a16:creationId xmlns:a16="http://schemas.microsoft.com/office/drawing/2014/main" id="{1C5B3197-AF4E-4770-827E-4B24B12286CD}"/>
              </a:ext>
            </a:extLst>
          </p:cNvPr>
          <p:cNvPicPr>
            <a:picLocks noChangeAspect="1"/>
          </p:cNvPicPr>
          <p:nvPr/>
        </p:nvPicPr>
        <p:blipFill>
          <a:blip r:embed="rId2"/>
          <a:stretch>
            <a:fillRect/>
          </a:stretch>
        </p:blipFill>
        <p:spPr>
          <a:xfrm>
            <a:off x="1074260" y="977353"/>
            <a:ext cx="6861197" cy="3645801"/>
          </a:xfrm>
          <a:prstGeom prst="rect">
            <a:avLst/>
          </a:prstGeom>
        </p:spPr>
      </p:pic>
    </p:spTree>
    <p:extLst>
      <p:ext uri="{BB962C8B-B14F-4D97-AF65-F5344CB8AC3E}">
        <p14:creationId xmlns:p14="http://schemas.microsoft.com/office/powerpoint/2010/main" val="3945241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8FA9-57D0-820A-0BF8-B4D1DC8D241C}"/>
              </a:ext>
            </a:extLst>
          </p:cNvPr>
          <p:cNvSpPr>
            <a:spLocks noGrp="1"/>
          </p:cNvSpPr>
          <p:nvPr>
            <p:ph type="title"/>
          </p:nvPr>
        </p:nvSpPr>
        <p:spPr>
          <a:xfrm>
            <a:off x="319722" y="69807"/>
            <a:ext cx="8378295" cy="537660"/>
          </a:xfrm>
        </p:spPr>
        <p:txBody>
          <a:bodyPr/>
          <a:lstStyle/>
          <a:p>
            <a:r>
              <a:rPr lang="en-US" sz="2400" dirty="0"/>
              <a:t>SBE/DBE/DVBE CERTIFICATION LINKS</a:t>
            </a:r>
          </a:p>
        </p:txBody>
      </p:sp>
      <p:sp>
        <p:nvSpPr>
          <p:cNvPr id="6" name="TextBox 5">
            <a:extLst>
              <a:ext uri="{FF2B5EF4-FFF2-40B4-BE49-F238E27FC236}">
                <a16:creationId xmlns:a16="http://schemas.microsoft.com/office/drawing/2014/main" id="{B800116D-D4EA-0DE7-35D7-1C12A0B21BE9}"/>
              </a:ext>
            </a:extLst>
          </p:cNvPr>
          <p:cNvSpPr txBox="1"/>
          <p:nvPr/>
        </p:nvSpPr>
        <p:spPr>
          <a:xfrm>
            <a:off x="445983" y="607467"/>
            <a:ext cx="6798879" cy="5632311"/>
          </a:xfrm>
          <a:prstGeom prst="rect">
            <a:avLst/>
          </a:prstGeom>
          <a:noFill/>
        </p:spPr>
        <p:txBody>
          <a:bodyPr wrap="square" rtlCol="0">
            <a:spAutoFit/>
          </a:bodyPr>
          <a:lstStyle/>
          <a:p>
            <a:r>
              <a:rPr lang="en-US" dirty="0">
                <a:latin typeface="Arial Narrow" panose="020B0606020202030204" pitchFamily="34" charset="0"/>
                <a:ea typeface="Cambria" panose="02040503050406030204" pitchFamily="18" charset="0"/>
              </a:rPr>
              <a:t>SBEs must be certified through any of the following programs in order to be counted toward the SBE participation goal: </a:t>
            </a:r>
          </a:p>
          <a:p>
            <a:endParaRPr lang="en-US" dirty="0">
              <a:latin typeface="Arial Narrow" panose="020B0606020202030204" pitchFamily="34" charset="0"/>
              <a:ea typeface="Cambria" panose="02040503050406030204" pitchFamily="18" charset="0"/>
            </a:endParaRPr>
          </a:p>
          <a:p>
            <a:pPr algn="l" rtl="0" fontAlgn="base"/>
            <a:r>
              <a:rPr lang="en-US" dirty="0">
                <a:highlight>
                  <a:srgbClr val="FFFFFF"/>
                </a:highlight>
                <a:latin typeface="Arial Narrow" panose="020B0606020202030204" pitchFamily="34" charset="0"/>
                <a:ea typeface="Cambria" panose="02040503050406030204" pitchFamily="18" charset="0"/>
              </a:rPr>
              <a:t>A. </a:t>
            </a:r>
            <a:r>
              <a:rPr lang="en-US" b="1" i="0" dirty="0">
                <a:solidFill>
                  <a:srgbClr val="000000"/>
                </a:solidFill>
                <a:effectLst/>
                <a:highlight>
                  <a:srgbClr val="FFFFFF"/>
                </a:highlight>
                <a:latin typeface="Arial Narrow" panose="020B0606020202030204" pitchFamily="34" charset="0"/>
                <a:ea typeface="Cambria" panose="02040503050406030204" pitchFamily="18" charset="0"/>
              </a:rPr>
              <a:t>City Program</a:t>
            </a:r>
            <a:r>
              <a:rPr lang="en-US" b="0" i="0" dirty="0">
                <a:solidFill>
                  <a:srgbClr val="000000"/>
                </a:solidFill>
                <a:effectLst/>
                <a:highlight>
                  <a:srgbClr val="FFFFFF"/>
                </a:highlight>
                <a:latin typeface="Arial Narrow" panose="020B0606020202030204" pitchFamily="34" charset="0"/>
                <a:ea typeface="Cambria" panose="02040503050406030204" pitchFamily="18" charset="0"/>
              </a:rPr>
              <a:t>: To </a:t>
            </a:r>
            <a:r>
              <a:rPr lang="en-US" dirty="0">
                <a:highlight>
                  <a:srgbClr val="FFFFFF"/>
                </a:highlight>
                <a:latin typeface="Arial Narrow" panose="020B0606020202030204" pitchFamily="34" charset="0"/>
                <a:ea typeface="Cambria" panose="02040503050406030204" pitchFamily="18" charset="0"/>
              </a:rPr>
              <a:t>get a list of certified San Francisco Small, Micro and Local Business Enterprises, go to</a:t>
            </a:r>
            <a:r>
              <a:rPr lang="en-US" b="0" i="0" dirty="0">
                <a:solidFill>
                  <a:srgbClr val="000000"/>
                </a:solidFill>
                <a:effectLst/>
                <a:highlight>
                  <a:srgbClr val="FFFFFF"/>
                </a:highlight>
                <a:latin typeface="Arial Narrow" panose="020B0606020202030204" pitchFamily="34" charset="0"/>
                <a:ea typeface="Cambria" panose="02040503050406030204" pitchFamily="18" charset="0"/>
              </a:rPr>
              <a:t>: </a:t>
            </a:r>
            <a:r>
              <a:rPr lang="en-US" u="sng" dirty="0">
                <a:solidFill>
                  <a:srgbClr val="0000FF"/>
                </a:solidFill>
                <a:highlight>
                  <a:srgbClr val="FFFFFF"/>
                </a:highlight>
                <a:latin typeface="Arial Narrow" panose="020B0606020202030204" pitchFamily="34" charset="0"/>
                <a:ea typeface="Cambria" panose="02040503050406030204" pitchFamily="18" charset="0"/>
                <a:hlinkClick r:id="rId2">
                  <a:extLst>
                    <a:ext uri="{A12FA001-AC4F-418D-AE19-62706E023703}">
                      <ahyp:hlinkClr xmlns:ahyp="http://schemas.microsoft.com/office/drawing/2018/hyperlinkcolor" val="tx"/>
                    </a:ext>
                  </a:extLst>
                </a:hlinkClick>
              </a:rPr>
              <a:t>https://sfcitypartner.sfgov.org/pages/LBESearch/supplier-search.aspx</a:t>
            </a:r>
            <a:r>
              <a:rPr lang="en-US" u="sng" dirty="0">
                <a:solidFill>
                  <a:srgbClr val="0000FF"/>
                </a:solidFill>
                <a:highlight>
                  <a:srgbClr val="FFFFFF"/>
                </a:highlight>
                <a:latin typeface="Arial Narrow" panose="020B0606020202030204" pitchFamily="34" charset="0"/>
                <a:ea typeface="Cambria" panose="02040503050406030204" pitchFamily="18" charset="0"/>
              </a:rPr>
              <a:t> </a:t>
            </a:r>
          </a:p>
          <a:p>
            <a:pPr algn="l" rtl="0" fontAlgn="base"/>
            <a:r>
              <a:rPr lang="en-US" b="0" i="0" dirty="0">
                <a:solidFill>
                  <a:srgbClr val="000000"/>
                </a:solidFill>
                <a:effectLst/>
                <a:highlight>
                  <a:srgbClr val="FFFFFF"/>
                </a:highlight>
                <a:latin typeface="Arial Narrow" panose="020B0606020202030204" pitchFamily="34" charset="0"/>
                <a:ea typeface="Cambria" panose="02040503050406030204" pitchFamily="18" charset="0"/>
              </a:rPr>
              <a:t>	</a:t>
            </a:r>
          </a:p>
          <a:p>
            <a:pPr algn="l" rtl="0" fontAlgn="base"/>
            <a:r>
              <a:rPr lang="en-US" dirty="0">
                <a:highlight>
                  <a:srgbClr val="FFFFFF"/>
                </a:highlight>
                <a:latin typeface="Arial Narrow" panose="020B0606020202030204" pitchFamily="34" charset="0"/>
                <a:ea typeface="Cambria" panose="02040503050406030204" pitchFamily="18" charset="0"/>
              </a:rPr>
              <a:t>To contact the City’s </a:t>
            </a:r>
            <a:r>
              <a:rPr lang="en-US" b="0" i="0" dirty="0">
                <a:solidFill>
                  <a:srgbClr val="000000"/>
                </a:solidFill>
                <a:effectLst/>
                <a:highlight>
                  <a:srgbClr val="FFFFFF"/>
                </a:highlight>
                <a:latin typeface="Arial Narrow" panose="020B0606020202030204" pitchFamily="34" charset="0"/>
                <a:ea typeface="Cambria" panose="02040503050406030204" pitchFamily="18" charset="0"/>
              </a:rPr>
              <a:t>Contract Monitoring Division and apply for Local Business Enterprise (LBE) certification under the City Program, apply at: </a:t>
            </a:r>
          </a:p>
          <a:p>
            <a:pPr algn="l" rtl="0" fontAlgn="base"/>
            <a:r>
              <a:rPr lang="en-US" b="0" i="0" dirty="0">
                <a:solidFill>
                  <a:srgbClr val="000000"/>
                </a:solidFill>
                <a:effectLst/>
                <a:highlight>
                  <a:srgbClr val="FFFFFF"/>
                </a:highlight>
                <a:latin typeface="Arial Narrow" panose="020B0606020202030204" pitchFamily="34" charset="0"/>
                <a:ea typeface="Cambria" panose="02040503050406030204" pitchFamily="18" charset="0"/>
              </a:rPr>
              <a:t>	</a:t>
            </a:r>
          </a:p>
          <a:p>
            <a:pPr algn="l" rtl="0" fontAlgn="base"/>
            <a:r>
              <a:rPr lang="en-US" dirty="0">
                <a:highlight>
                  <a:srgbClr val="FFFFFF"/>
                </a:highlight>
                <a:latin typeface="Arial Narrow" panose="020B0606020202030204" pitchFamily="34" charset="0"/>
                <a:ea typeface="Cambria" panose="02040503050406030204" pitchFamily="18" charset="0"/>
              </a:rPr>
              <a:t>	Contract Monitoring Division (CMD)</a:t>
            </a:r>
          </a:p>
          <a:p>
            <a:pPr algn="l" rtl="0" fontAlgn="base"/>
            <a:r>
              <a:rPr lang="en-US" b="0" i="0" dirty="0">
                <a:solidFill>
                  <a:srgbClr val="000000"/>
                </a:solidFill>
                <a:effectLst/>
                <a:highlight>
                  <a:srgbClr val="FFFFFF"/>
                </a:highlight>
                <a:latin typeface="Arial Narrow" panose="020B0606020202030204" pitchFamily="34" charset="0"/>
                <a:ea typeface="Cambria" panose="02040503050406030204" pitchFamily="18" charset="0"/>
              </a:rPr>
              <a:t>	1455 Market Street, Suite 16A </a:t>
            </a:r>
          </a:p>
          <a:p>
            <a:pPr algn="l" rtl="0" fontAlgn="base"/>
            <a:r>
              <a:rPr lang="en-US" b="0" i="0" dirty="0">
                <a:solidFill>
                  <a:srgbClr val="000000"/>
                </a:solidFill>
                <a:effectLst/>
                <a:highlight>
                  <a:srgbClr val="FFFFFF"/>
                </a:highlight>
                <a:latin typeface="Arial Narrow" panose="020B0606020202030204" pitchFamily="34" charset="0"/>
                <a:ea typeface="Cambria" panose="02040503050406030204" pitchFamily="18" charset="0"/>
              </a:rPr>
              <a:t>	San Francisco, CA 94103 </a:t>
            </a:r>
          </a:p>
          <a:p>
            <a:pPr algn="l" rtl="0" fontAlgn="base"/>
            <a:r>
              <a:rPr lang="en-US" b="0" i="0" dirty="0">
                <a:solidFill>
                  <a:srgbClr val="000000"/>
                </a:solidFill>
                <a:effectLst/>
                <a:highlight>
                  <a:srgbClr val="FFFFFF"/>
                </a:highlight>
                <a:latin typeface="Arial Narrow" panose="020B0606020202030204" pitchFamily="34" charset="0"/>
                <a:ea typeface="Cambria" panose="02040503050406030204" pitchFamily="18" charset="0"/>
              </a:rPr>
              <a:t>	Attn: Certification Unit </a:t>
            </a:r>
          </a:p>
          <a:p>
            <a:pPr algn="l" rtl="0" fontAlgn="base"/>
            <a:r>
              <a:rPr lang="en-US" b="0" i="0" dirty="0">
                <a:solidFill>
                  <a:srgbClr val="000000"/>
                </a:solidFill>
                <a:effectLst/>
                <a:highlight>
                  <a:srgbClr val="FFFFFF"/>
                </a:highlight>
                <a:latin typeface="Arial Narrow" panose="020B0606020202030204" pitchFamily="34" charset="0"/>
                <a:ea typeface="Cambria" panose="02040503050406030204" pitchFamily="18" charset="0"/>
              </a:rPr>
              <a:t>	Telephone: (415) 554-0630 </a:t>
            </a:r>
          </a:p>
          <a:p>
            <a:pPr algn="l" rtl="0" fontAlgn="base"/>
            <a:endParaRPr lang="en-US" b="0" i="0" dirty="0">
              <a:solidFill>
                <a:srgbClr val="0000FF"/>
              </a:solidFill>
              <a:effectLst/>
              <a:highlight>
                <a:srgbClr val="FFFFFF"/>
              </a:highlight>
              <a:latin typeface="Arial Narrow" panose="020B0606020202030204" pitchFamily="34" charset="0"/>
              <a:ea typeface="Cambria" panose="02040503050406030204" pitchFamily="18" charset="0"/>
            </a:endParaRPr>
          </a:p>
          <a:p>
            <a:pPr algn="l" rtl="0" fontAlgn="base"/>
            <a:r>
              <a:rPr lang="en-US" b="1" i="0" dirty="0">
                <a:solidFill>
                  <a:srgbClr val="000000"/>
                </a:solidFill>
                <a:effectLst/>
                <a:highlight>
                  <a:srgbClr val="FFFFFF"/>
                </a:highlight>
                <a:latin typeface="Arial Narrow" panose="020B0606020202030204" pitchFamily="34" charset="0"/>
                <a:ea typeface="Cambria" panose="02040503050406030204" pitchFamily="18" charset="0"/>
              </a:rPr>
              <a:t>B. State Program</a:t>
            </a:r>
            <a:r>
              <a:rPr lang="en-US" b="0" i="0" dirty="0">
                <a:solidFill>
                  <a:srgbClr val="000000"/>
                </a:solidFill>
                <a:effectLst/>
                <a:highlight>
                  <a:srgbClr val="FFFFFF"/>
                </a:highlight>
                <a:latin typeface="Arial Narrow" panose="020B0606020202030204" pitchFamily="34" charset="0"/>
                <a:ea typeface="Cambria" panose="02040503050406030204" pitchFamily="18" charset="0"/>
              </a:rPr>
              <a:t>: To get a list of certified State firms from the California Department of General Services, go to:  </a:t>
            </a:r>
            <a:r>
              <a:rPr lang="en-US" b="0" i="0" u="sng" dirty="0">
                <a:solidFill>
                  <a:srgbClr val="0000FF"/>
                </a:solidFill>
                <a:effectLst/>
                <a:highlight>
                  <a:srgbClr val="FFFFFF"/>
                </a:highlight>
                <a:latin typeface="Arial Narrow" panose="020B0606020202030204" pitchFamily="34" charset="0"/>
                <a:ea typeface="Cambria" panose="02040503050406030204" pitchFamily="18" charset="0"/>
              </a:rPr>
              <a:t>caleprocure.ca.gov/pages/</a:t>
            </a:r>
            <a:r>
              <a:rPr lang="en-US" b="0" i="0" u="sng" dirty="0" err="1">
                <a:solidFill>
                  <a:srgbClr val="0000FF"/>
                </a:solidFill>
                <a:effectLst/>
                <a:highlight>
                  <a:srgbClr val="FFFFFF"/>
                </a:highlight>
                <a:latin typeface="Arial Narrow" panose="020B0606020202030204" pitchFamily="34" charset="0"/>
                <a:ea typeface="Cambria" panose="02040503050406030204" pitchFamily="18" charset="0"/>
              </a:rPr>
              <a:t>PublicSearch</a:t>
            </a:r>
            <a:r>
              <a:rPr lang="en-US" b="0" i="0" u="sng" dirty="0">
                <a:solidFill>
                  <a:srgbClr val="0000FF"/>
                </a:solidFill>
                <a:effectLst/>
                <a:highlight>
                  <a:srgbClr val="FFFFFF"/>
                </a:highlight>
                <a:latin typeface="Arial Narrow" panose="020B0606020202030204" pitchFamily="34" charset="0"/>
                <a:ea typeface="Cambria" panose="02040503050406030204" pitchFamily="18" charset="0"/>
              </a:rPr>
              <a:t>/supplier-search.aspx</a:t>
            </a:r>
            <a:r>
              <a:rPr lang="en-US" b="0" i="0" dirty="0">
                <a:solidFill>
                  <a:srgbClr val="0000FF"/>
                </a:solidFill>
                <a:effectLst/>
                <a:highlight>
                  <a:srgbClr val="FFFFFF"/>
                </a:highlight>
                <a:latin typeface="Arial Narrow" panose="020B0606020202030204" pitchFamily="34" charset="0"/>
                <a:ea typeface="Cambria" panose="02040503050406030204" pitchFamily="18" charset="0"/>
              </a:rPr>
              <a:t> </a:t>
            </a:r>
            <a:endParaRPr lang="en-US" b="0" i="0" dirty="0">
              <a:solidFill>
                <a:srgbClr val="000000"/>
              </a:solidFill>
              <a:effectLst/>
              <a:highlight>
                <a:srgbClr val="FFFFFF"/>
              </a:highlight>
              <a:latin typeface="Arial Narrow" panose="020B0606020202030204" pitchFamily="34" charset="0"/>
              <a:ea typeface="Cambria" panose="02040503050406030204" pitchFamily="18" charset="0"/>
            </a:endParaRPr>
          </a:p>
          <a:p>
            <a:pPr algn="l" rtl="0" fontAlgn="base"/>
            <a:endParaRPr lang="en-US" b="0" i="0" dirty="0">
              <a:solidFill>
                <a:srgbClr val="000000"/>
              </a:solidFill>
              <a:effectLst/>
              <a:highlight>
                <a:srgbClr val="FFFFFF"/>
              </a:highlight>
              <a:latin typeface="Arial Narrow" panose="020B0606020202030204" pitchFamily="34" charset="0"/>
            </a:endParaRPr>
          </a:p>
          <a:p>
            <a:pPr algn="l" rtl="0" fontAlgn="base"/>
            <a:r>
              <a:rPr lang="en-US" b="1" i="0" dirty="0">
                <a:solidFill>
                  <a:srgbClr val="000000"/>
                </a:solidFill>
                <a:effectLst/>
                <a:highlight>
                  <a:srgbClr val="FFFFFF"/>
                </a:highlight>
                <a:latin typeface="Arial Narrow" panose="020B0606020202030204" pitchFamily="34" charset="0"/>
                <a:ea typeface="Cambria" panose="02040503050406030204" pitchFamily="18" charset="0"/>
              </a:rPr>
              <a:t>C. California Unified Certification Program (CUCP)</a:t>
            </a:r>
            <a:r>
              <a:rPr lang="en-US" b="0" i="0" dirty="0">
                <a:solidFill>
                  <a:srgbClr val="000000"/>
                </a:solidFill>
                <a:effectLst/>
                <a:highlight>
                  <a:srgbClr val="FFFFFF"/>
                </a:highlight>
                <a:latin typeface="Arial Narrow" panose="020B0606020202030204" pitchFamily="34" charset="0"/>
                <a:ea typeface="Cambria" panose="02040503050406030204" pitchFamily="18" charset="0"/>
              </a:rPr>
              <a:t>: To apply for DBE certification under the CUCP, submit a CUCP DBE application. Applications and for a list of DBEs certified by the CUCP, go to: </a:t>
            </a:r>
            <a:r>
              <a:rPr lang="en-US" u="sng" dirty="0">
                <a:solidFill>
                  <a:srgbClr val="0000FF"/>
                </a:solidFill>
                <a:highlight>
                  <a:srgbClr val="FFFFFF"/>
                </a:highlight>
                <a:latin typeface="Arial Narrow" panose="020B0606020202030204" pitchFamily="34" charset="0"/>
                <a:ea typeface="Cambria" panose="02040503050406030204" pitchFamily="18" charset="0"/>
                <a:hlinkClick r:id="rId3">
                  <a:extLst>
                    <a:ext uri="{A12FA001-AC4F-418D-AE19-62706E023703}">
                      <ahyp:hlinkClr xmlns:ahyp="http://schemas.microsoft.com/office/drawing/2018/hyperlinkcolor" val="tx"/>
                    </a:ext>
                  </a:extLst>
                </a:hlinkClick>
              </a:rPr>
              <a:t>https://caltrans.dbesystem.com/</a:t>
            </a:r>
            <a:r>
              <a:rPr lang="en-US" u="sng" dirty="0">
                <a:solidFill>
                  <a:srgbClr val="0000FF"/>
                </a:solidFill>
                <a:highlight>
                  <a:srgbClr val="FFFFFF"/>
                </a:highlight>
                <a:latin typeface="Arial Narrow" panose="020B0606020202030204" pitchFamily="34" charset="0"/>
                <a:ea typeface="Cambria" panose="02040503050406030204" pitchFamily="18" charset="0"/>
              </a:rPr>
              <a:t>  </a:t>
            </a:r>
          </a:p>
          <a:p>
            <a:pPr marL="342900" indent="-342900" algn="l" rtl="0" fontAlgn="base">
              <a:buAutoNum type="alphaUcPeriod"/>
            </a:pPr>
            <a:endParaRPr lang="en-US" b="0" i="0" dirty="0">
              <a:solidFill>
                <a:srgbClr val="0000FF"/>
              </a:solidFill>
              <a:effectLst/>
              <a:highlight>
                <a:srgbClr val="FFFFFF"/>
              </a:highlight>
              <a:latin typeface="+mn-lt"/>
              <a:ea typeface="Cambria" panose="02040503050406030204" pitchFamily="18" charset="0"/>
            </a:endParaRP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endParaRPr lang="en-US" b="0" i="0" dirty="0">
              <a:solidFill>
                <a:srgbClr val="000000"/>
              </a:solidFill>
              <a:effectLst/>
              <a:highlight>
                <a:srgbClr val="FFFFFF"/>
              </a:highlight>
              <a:latin typeface="Cambria" panose="02040503050406030204" pitchFamily="18" charset="0"/>
              <a:ea typeface="Cambria" panose="02040503050406030204" pitchFamily="18" charset="0"/>
            </a:endParaRPr>
          </a:p>
          <a:p>
            <a:pPr marL="228600" indent="-228600">
              <a:buAutoNum type="alphaLcPeriod"/>
            </a:pPr>
            <a:endParaRPr lang="en-US" sz="1200" dirty="0">
              <a:latin typeface="Cambria" panose="02040503050406030204" pitchFamily="18" charset="0"/>
              <a:ea typeface="Cambria" panose="02040503050406030204" pitchFamily="18" charset="0"/>
            </a:endParaRPr>
          </a:p>
          <a:p>
            <a:endParaRPr lang="en-US"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488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609724" y="183258"/>
            <a:ext cx="5600701" cy="464850"/>
          </a:xfrm>
          <a:prstGeom prst="rect">
            <a:avLst/>
          </a:prstGeom>
        </p:spPr>
        <p:txBody>
          <a:bodyPr spcFirstLastPara="1" wrap="square" lIns="68569" tIns="68569" rIns="68569" bIns="68569" anchor="t" anchorCtr="0">
            <a:noAutofit/>
          </a:bodyPr>
          <a:lstStyle/>
          <a:p>
            <a:pPr algn="ctr"/>
            <a:r>
              <a:rPr lang="en-US" sz="2400" b="0" dirty="0">
                <a:latin typeface="Calibri" panose="020F0502020204030204" pitchFamily="34" charset="0"/>
                <a:cs typeface="Calibri" panose="020F0502020204030204" pitchFamily="34" charset="0"/>
              </a:rPr>
              <a:t>Questions?</a:t>
            </a:r>
            <a:br>
              <a:rPr lang="en-US" sz="2400" b="0" dirty="0">
                <a:latin typeface="Rubik" panose="020B0604020202020204" charset="0"/>
                <a:cs typeface="Rubik" panose="020B0604020202020204" charset="0"/>
              </a:rPr>
            </a:br>
            <a:endParaRPr sz="2400" dirty="0">
              <a:latin typeface="Rubik" panose="020B0604020202020204" charset="0"/>
              <a:cs typeface="Rubik" panose="020B0604020202020204"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02B68586-8B5A-9156-07A7-B83342257D6F}"/>
              </a:ext>
            </a:extLst>
          </p:cNvPr>
          <p:cNvSpPr txBox="1"/>
          <p:nvPr/>
        </p:nvSpPr>
        <p:spPr>
          <a:xfrm>
            <a:off x="965409" y="1005899"/>
            <a:ext cx="5197265" cy="2554545"/>
          </a:xfrm>
          <a:prstGeom prst="rect">
            <a:avLst/>
          </a:prstGeom>
          <a:noFill/>
        </p:spPr>
        <p:txBody>
          <a:bodyPr wrap="square">
            <a:spAutoFit/>
          </a:bodyPr>
          <a:lstStyle/>
          <a:p>
            <a:pPr marL="0" marR="0">
              <a:spcBef>
                <a:spcPts val="0"/>
              </a:spcBef>
              <a:spcAft>
                <a:spcPts val="0"/>
              </a:spcAft>
              <a:tabLst>
                <a:tab pos="2971800" algn="ctr"/>
                <a:tab pos="5943600" algn="r"/>
              </a:tabLs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If you have any questions concerning all SBE/DBE and State of California DVBE Form, please contact:</a:t>
            </a:r>
          </a:p>
          <a:p>
            <a:pPr marL="0" marR="0">
              <a:spcBef>
                <a:spcPts val="0"/>
              </a:spcBef>
              <a:spcAft>
                <a:spcPts val="0"/>
              </a:spcAft>
              <a:tabLst>
                <a:tab pos="2971800" algn="ctr"/>
                <a:tab pos="5943600" algn="r"/>
              </a:tabLst>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Selormey Dzikunu</a:t>
            </a:r>
            <a:endParaRPr lang="en-US" sz="2000" b="1"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2971800" algn="ctr"/>
                <a:tab pos="5943600" algn="r"/>
              </a:tabLs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SFPW Contract Compliance Manager</a:t>
            </a:r>
          </a:p>
          <a:p>
            <a:pPr marL="0" marR="0">
              <a:spcBef>
                <a:spcPts val="0"/>
              </a:spcBef>
              <a:spcAft>
                <a:spcPts val="0"/>
              </a:spcAft>
              <a:tabLst>
                <a:tab pos="2971800" algn="ctr"/>
                <a:tab pos="5943600" algn="r"/>
              </a:tabLst>
            </a:pPr>
            <a:r>
              <a:rPr lang="en-US" sz="2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Selormey.Dzikunu@sfdpw.org</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tabLst>
                <a:tab pos="2971800" algn="ctr"/>
                <a:tab pos="5943600" algn="r"/>
              </a:tabLs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(628) 271-2094</a:t>
            </a:r>
          </a:p>
        </p:txBody>
      </p:sp>
    </p:spTree>
    <p:extLst>
      <p:ext uri="{BB962C8B-B14F-4D97-AF65-F5344CB8AC3E}">
        <p14:creationId xmlns:p14="http://schemas.microsoft.com/office/powerpoint/2010/main" val="160364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83258"/>
            <a:ext cx="6496103" cy="464850"/>
          </a:xfrm>
          <a:prstGeom prst="rect">
            <a:avLst/>
          </a:prstGeom>
        </p:spPr>
        <p:txBody>
          <a:bodyPr spcFirstLastPara="1" wrap="square" lIns="68569" tIns="68569" rIns="68569" bIns="68569" anchor="t" anchorCtr="0">
            <a:noAutofit/>
          </a:bodyPr>
          <a:lstStyle/>
          <a:p>
            <a:pPr marL="0" marR="0" algn="ctr">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SBE/DBE Form 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786FF6DC-72F6-83B9-35BC-3074B2DA8C15}"/>
              </a:ext>
            </a:extLst>
          </p:cNvPr>
          <p:cNvPicPr>
            <a:picLocks noChangeAspect="1"/>
          </p:cNvPicPr>
          <p:nvPr/>
        </p:nvPicPr>
        <p:blipFill>
          <a:blip r:embed="rId3"/>
          <a:stretch>
            <a:fillRect/>
          </a:stretch>
        </p:blipFill>
        <p:spPr>
          <a:xfrm>
            <a:off x="371475" y="831365"/>
            <a:ext cx="3392276" cy="4258043"/>
          </a:xfrm>
          <a:prstGeom prst="rect">
            <a:avLst/>
          </a:prstGeom>
        </p:spPr>
      </p:pic>
      <p:sp>
        <p:nvSpPr>
          <p:cNvPr id="10" name="TextBox 9">
            <a:extLst>
              <a:ext uri="{FF2B5EF4-FFF2-40B4-BE49-F238E27FC236}">
                <a16:creationId xmlns:a16="http://schemas.microsoft.com/office/drawing/2014/main" id="{F8BA7985-15CE-887D-4B56-C7B10627E47F}"/>
              </a:ext>
            </a:extLst>
          </p:cNvPr>
          <p:cNvSpPr txBox="1"/>
          <p:nvPr/>
        </p:nvSpPr>
        <p:spPr>
          <a:xfrm>
            <a:off x="3619500" y="1069897"/>
            <a:ext cx="4572000" cy="3564437"/>
          </a:xfrm>
          <a:prstGeom prst="rect">
            <a:avLst/>
          </a:prstGeom>
          <a:noFill/>
        </p:spPr>
        <p:txBody>
          <a:bodyPr wrap="square">
            <a:spAutoFit/>
          </a:bodyPr>
          <a:lstStyle/>
          <a:p>
            <a:pPr marL="914400" marR="0">
              <a:lnSpc>
                <a:spcPct val="107000"/>
              </a:lnSpc>
              <a:spcBef>
                <a:spcPts val="600"/>
              </a:spcBef>
              <a:spcAft>
                <a:spcPts val="0"/>
              </a:spcAft>
            </a:pPr>
            <a:r>
              <a:rPr lang="en-US" sz="1200" b="1" u="sng" kern="100" dirty="0">
                <a:effectLst/>
                <a:latin typeface="Arial" panose="020B0604020202020204" pitchFamily="34" charset="0"/>
                <a:ea typeface="Calibri" panose="020F0502020204030204" pitchFamily="34" charset="0"/>
                <a:cs typeface="Times New Roman" panose="02020603050405020304" pitchFamily="18" charset="0"/>
              </a:rPr>
              <a:t>If the SBE/DBE Form 1 is not submitted with the bid or within 5 working Days of the Bid opening, the bid may be deemed non-responsive.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600"/>
              </a:spcBef>
              <a:spcAft>
                <a:spcPts val="0"/>
              </a:spcAft>
            </a:pPr>
            <a:r>
              <a:rPr lang="en-US" sz="1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 bidders are required to complete SBE/DBE Form 1 and include the names of the SBEs/DBEs/DVBEs being used, a description of the work the SBEs/DBEs will perform, the services or supplies that will be provided by each SBE/DBE, and the dollar value of each SBE/DBE transaction.        (Note: The SBE/DBE subcontractors listed on SBE/DBE Form 1 are also required to be listed on the Proposed Subcontractors Form              (Section 00 43 36) when the amount of the subcontractor's bid is in excess of ½ of 1% of the base bid.)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600"/>
              </a:spcBef>
              <a:spcAft>
                <a:spcPts val="0"/>
              </a:spcAft>
            </a:pPr>
            <a:r>
              <a:rPr lang="en-US" sz="1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288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83258"/>
            <a:ext cx="6496103" cy="464850"/>
          </a:xfrm>
          <a:prstGeom prst="rect">
            <a:avLst/>
          </a:prstGeom>
        </p:spPr>
        <p:txBody>
          <a:bodyPr spcFirstLastPara="1" wrap="square" lIns="68569" tIns="68569" rIns="68569" bIns="68569" anchor="t" anchorCtr="0">
            <a:noAutofit/>
          </a:bodyPr>
          <a:lstStyle/>
          <a:p>
            <a:pPr marL="0" marR="0" algn="ctr">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SBE/DBE Form 1 cont’d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F8BA7985-15CE-887D-4B56-C7B10627E47F}"/>
              </a:ext>
            </a:extLst>
          </p:cNvPr>
          <p:cNvSpPr txBox="1"/>
          <p:nvPr/>
        </p:nvSpPr>
        <p:spPr>
          <a:xfrm>
            <a:off x="949266" y="1306371"/>
            <a:ext cx="6686550" cy="2530757"/>
          </a:xfrm>
          <a:prstGeom prst="rect">
            <a:avLst/>
          </a:prstGeom>
          <a:noFill/>
        </p:spPr>
        <p:txBody>
          <a:bodyPr wrap="square">
            <a:spAutoFit/>
          </a:bodyPr>
          <a:lstStyle/>
          <a:p>
            <a:pPr marL="914400" marR="0">
              <a:lnSpc>
                <a:spcPct val="107000"/>
              </a:lnSpc>
              <a:spcBef>
                <a:spcPts val="600"/>
              </a:spcBef>
              <a:spcAft>
                <a:spcPts val="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Prime Contractors must identify all SBE/DBE/MBE/WBE/DVBE firms participating in the project regardless of tier. Names of the First Tier SBE/DBE/DVBE Subcontractors and their respective item(s) of work listed should be consistent, where applicable, with the names and items of work in the “List of Subcontractors” form submitted.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600"/>
              </a:spcBef>
              <a:spcAft>
                <a:spcPts val="0"/>
              </a:spcAft>
            </a:pPr>
            <a:r>
              <a:rPr lang="en-US" sz="12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PLEASE NOTE: It is the bidder’s responsibility to verify that the SBE(s)/DBE(s)/DVBE(s) are certified at the time of bid opening. This verification of the SBE/DBE status, in the form of certification letter or website listing, may be submitted with your bid proposal</a:t>
            </a:r>
            <a:r>
              <a:rPr lang="en-US" sz="1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If it is not, the apparent low Bidder, and any other Bidder so requested shall submit to the Contract Compliance Officer said verification within five (5) working days after the Bid Opening</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518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19819"/>
            <a:ext cx="6597440" cy="746953"/>
          </a:xfrm>
          <a:prstGeom prst="rect">
            <a:avLst/>
          </a:prstGeom>
        </p:spPr>
        <p:txBody>
          <a:bodyPr spcFirstLastPara="1" wrap="square" lIns="68569" tIns="68569" rIns="68569" bIns="68569" anchor="t" anchorCtr="0">
            <a:noAutofit/>
          </a:bodyPr>
          <a:lstStyle/>
          <a:p>
            <a:pPr>
              <a:lnSpc>
                <a:spcPct val="107000"/>
              </a:lnSpc>
              <a:spcAft>
                <a:spcPts val="80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SBE/DBE FORM 2 CONTRACTOR/SUBCONTRACTOR PARTICIPATION- GOOD FAITH EFFORTS        </a:t>
            </a:r>
            <a:br>
              <a:rPr lang="en-US" sz="1800" b="1" kern="100" dirty="0">
                <a:effectLst/>
                <a:latin typeface="Arial" panose="020B0604020202020204" pitchFamily="34" charset="0"/>
                <a:ea typeface="Calibri" panose="020F0502020204030204" pitchFamily="34" charset="0"/>
                <a:cs typeface="Times New Roman" panose="02020603050405020304" pitchFamily="18" charset="0"/>
              </a:rPr>
            </a:br>
            <a:br>
              <a:rPr lang="en-US" sz="1800" b="1" kern="100" dirty="0">
                <a:effectLst/>
                <a:latin typeface="Arial" panose="020B0604020202020204" pitchFamily="34" charset="0"/>
                <a:ea typeface="Calibri" panose="020F0502020204030204" pitchFamily="34" charset="0"/>
                <a:cs typeface="Times New Roman" panose="02020603050405020304" pitchFamily="18" charset="0"/>
              </a:rPr>
            </a:b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BA8E2638-52D7-47A8-80B2-16F9116FE7B1}"/>
              </a:ext>
            </a:extLst>
          </p:cNvPr>
          <p:cNvSpPr/>
          <p:nvPr/>
        </p:nvSpPr>
        <p:spPr>
          <a:xfrm>
            <a:off x="819480" y="1120056"/>
            <a:ext cx="7095795" cy="3541611"/>
          </a:xfrm>
          <a:prstGeom prst="rect">
            <a:avLst/>
          </a:prstGeom>
        </p:spPr>
        <p:txBody>
          <a:bodyPr wrap="square">
            <a:spAutoFit/>
          </a:bodyPr>
          <a:lstStyle/>
          <a:p>
            <a:pPr marL="142875" marR="495300" algn="just" fontAlgn="base">
              <a:spcBef>
                <a:spcPts val="0"/>
              </a:spcBef>
              <a:spcAft>
                <a:spcPts val="0"/>
              </a:spcAft>
            </a:pPr>
            <a:r>
              <a:rPr lang="en-US" b="1" dirty="0">
                <a:effectLst/>
                <a:latin typeface="Arial" panose="020B0604020202020204" pitchFamily="34" charset="0"/>
                <a:ea typeface="Times New Roman" panose="02020603050405020304" pitchFamily="18" charset="0"/>
              </a:rPr>
              <a:t>This form must be completed and submitted along with compelling documentation detailing the good faith efforts made to meet the SBE/DBE participation goals, </a:t>
            </a:r>
            <a:r>
              <a:rPr lang="en-US" b="1" u="sng" dirty="0">
                <a:effectLst/>
                <a:latin typeface="Arial" panose="020B0604020202020204" pitchFamily="34" charset="0"/>
                <a:ea typeface="Times New Roman" panose="02020603050405020304" pitchFamily="18" charset="0"/>
              </a:rPr>
              <a:t>if the information submitted on SBE/DBE Form 1 indicates that the</a:t>
            </a:r>
            <a:r>
              <a:rPr lang="en-US" b="1" dirty="0">
                <a:effectLst/>
                <a:latin typeface="Arial" panose="020B0604020202020204" pitchFamily="34" charset="0"/>
                <a:ea typeface="Times New Roman" panose="02020603050405020304" pitchFamily="18" charset="0"/>
              </a:rPr>
              <a:t> </a:t>
            </a:r>
            <a:r>
              <a:rPr lang="en-US" b="1" u="sng" dirty="0">
                <a:effectLst/>
                <a:latin typeface="Arial" panose="020B0604020202020204" pitchFamily="34" charset="0"/>
                <a:ea typeface="Times New Roman" panose="02020603050405020304" pitchFamily="18" charset="0"/>
              </a:rPr>
              <a:t>SBE/DBE goals have not been met</a:t>
            </a:r>
            <a:r>
              <a:rPr lang="en-US" b="1" dirty="0">
                <a:effectLst/>
                <a:latin typeface="Arial" panose="020B0604020202020204" pitchFamily="34" charset="0"/>
                <a:ea typeface="Times New Roman" panose="02020603050405020304" pitchFamily="18" charset="0"/>
              </a:rPr>
              <a:t>.</a:t>
            </a:r>
            <a:r>
              <a:rPr lang="en-US" dirty="0">
                <a:effectLst/>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142875" marR="495300" algn="just" fontAlgn="base">
              <a:spcBef>
                <a:spcPts val="0"/>
              </a:spcBef>
              <a:spcAft>
                <a:spcPts val="0"/>
              </a:spcAft>
            </a:pPr>
            <a:r>
              <a:rPr lang="en-US" dirty="0">
                <a:effectLst/>
                <a:latin typeface="Segoe UI" panose="020B0502040204020203"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142875" marR="438150" fontAlgn="base">
              <a:spcBef>
                <a:spcPts val="0"/>
              </a:spcBef>
              <a:spcAft>
                <a:spcPts val="0"/>
              </a:spcAft>
            </a:pPr>
            <a:r>
              <a:rPr lang="en-US" b="1" dirty="0">
                <a:effectLst/>
                <a:latin typeface="Arial" panose="020B0604020202020204" pitchFamily="34" charset="0"/>
                <a:ea typeface="Times New Roman" panose="02020603050405020304" pitchFamily="18" charset="0"/>
              </a:rPr>
              <a:t>If the SBE /DBE participation goals are not met, and if this form, along with compelling documentation detailing the good faith efforts made to meet the goals, is not completed and returned with the bid, </a:t>
            </a:r>
            <a:r>
              <a:rPr lang="en-US" b="1" u="sng" dirty="0">
                <a:effectLst/>
                <a:latin typeface="Arial" panose="020B0604020202020204" pitchFamily="34" charset="0"/>
                <a:ea typeface="Times New Roman" panose="02020603050405020304" pitchFamily="18" charset="0"/>
              </a:rPr>
              <a:t>the bid may be deemed</a:t>
            </a:r>
            <a:r>
              <a:rPr lang="en-US" b="1" dirty="0">
                <a:effectLst/>
                <a:latin typeface="Arial" panose="020B0604020202020204" pitchFamily="34" charset="0"/>
                <a:ea typeface="Times New Roman" panose="02020603050405020304" pitchFamily="18" charset="0"/>
              </a:rPr>
              <a:t> </a:t>
            </a:r>
            <a:r>
              <a:rPr lang="en-US" b="1" u="sng" dirty="0">
                <a:effectLst/>
                <a:latin typeface="Arial" panose="020B0604020202020204" pitchFamily="34" charset="0"/>
                <a:ea typeface="Times New Roman" panose="02020603050405020304" pitchFamily="18" charset="0"/>
              </a:rPr>
              <a:t>non-responsive and rejected</a:t>
            </a:r>
            <a:r>
              <a:rPr lang="en-US" b="1" dirty="0">
                <a:effectLst/>
                <a:latin typeface="Arial" panose="020B0604020202020204" pitchFamily="34" charset="0"/>
                <a:ea typeface="Times New Roman" panose="02020603050405020304" pitchFamily="18" charset="0"/>
              </a:rPr>
              <a:t>.</a:t>
            </a:r>
            <a:r>
              <a:rPr lang="en-US" dirty="0">
                <a:effectLst/>
                <a:latin typeface="Arial" panose="020B0604020202020204" pitchFamily="34" charset="0"/>
                <a:ea typeface="Times New Roman" panose="02020603050405020304" pitchFamily="18" charset="0"/>
              </a:rPr>
              <a:t> </a:t>
            </a:r>
          </a:p>
          <a:p>
            <a:pPr marL="142875" marR="438150" fontAlgn="base">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pPr marL="685800" marR="0">
              <a:lnSpc>
                <a:spcPct val="107000"/>
              </a:lnSpc>
              <a:spcBef>
                <a:spcPts val="600"/>
              </a:spcBef>
              <a:spcAft>
                <a:spcPts val="0"/>
              </a:spcAft>
            </a:pPr>
            <a:r>
              <a:rPr lang="en-US" b="1" kern="100" dirty="0">
                <a:effectLst/>
                <a:latin typeface="Arial" panose="020B0604020202020204" pitchFamily="34" charset="0"/>
                <a:ea typeface="Calibri" panose="020F0502020204030204" pitchFamily="34" charset="0"/>
                <a:cs typeface="Times New Roman" panose="02020603050405020304" pitchFamily="18" charset="0"/>
              </a:rPr>
              <a:t>                                       GOOD FAITH EVALUATION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0"/>
              </a:spcAft>
            </a:pPr>
            <a:r>
              <a:rPr lang="en-US" kern="100" dirty="0">
                <a:effectLst/>
                <a:latin typeface="ArialMT"/>
                <a:ea typeface="Calibri" panose="020F0502020204030204" pitchFamily="34" charset="0"/>
                <a:cs typeface="ArialMT"/>
              </a:rPr>
              <a:t>The SFPW Contract Compliance Officer will review the GFE report submitted by the Bidder with its Bid and determine whether, prior to submission of Bid, the Bidder has performed the </a:t>
            </a:r>
            <a:r>
              <a:rPr lang="en-US" u="sng" kern="100" dirty="0">
                <a:effectLst/>
                <a:latin typeface="ArialMT"/>
                <a:ea typeface="Calibri" panose="020F0502020204030204" pitchFamily="34" charset="0"/>
                <a:cs typeface="ArialMT"/>
              </a:rPr>
              <a:t>quality, quantity and intensity of efforts that demonstrates a reasonably active and aggressive attempt to meet the contract-specific goal.</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24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508184" y="323800"/>
            <a:ext cx="6139857" cy="746953"/>
          </a:xfrm>
          <a:prstGeom prst="rect">
            <a:avLst/>
          </a:prstGeom>
        </p:spPr>
        <p:txBody>
          <a:bodyPr spcFirstLastPara="1" wrap="square" lIns="68569" tIns="68569" rIns="68569" bIns="68569" anchor="t" anchorCtr="0">
            <a:noAutofit/>
          </a:bodyPr>
          <a:lstStyle/>
          <a:p>
            <a:pPr algn="ctr">
              <a:lnSpc>
                <a:spcPct val="107000"/>
              </a:lnSpc>
              <a:spcAft>
                <a:spcPts val="800"/>
              </a:spcAft>
            </a:pPr>
            <a:r>
              <a:rPr lang="en-US" sz="1800" b="1" dirty="0">
                <a:effectLst/>
                <a:latin typeface="Arial" panose="020B0604020202020204" pitchFamily="34" charset="0"/>
                <a:ea typeface="Arial" panose="020B0604020202020204" pitchFamily="34" charset="0"/>
              </a:rPr>
              <a:t>Good Faith Effort Evaluation Process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BA8E2638-52D7-47A8-80B2-16F9116FE7B1}"/>
              </a:ext>
            </a:extLst>
          </p:cNvPr>
          <p:cNvSpPr/>
          <p:nvPr/>
        </p:nvSpPr>
        <p:spPr>
          <a:xfrm>
            <a:off x="819480" y="1120056"/>
            <a:ext cx="7095795" cy="3445110"/>
          </a:xfrm>
          <a:prstGeom prst="rect">
            <a:avLst/>
          </a:prstGeom>
        </p:spPr>
        <p:txBody>
          <a:bodyPr wrap="square">
            <a:spAutoFit/>
          </a:bodyPr>
          <a:lstStyle/>
          <a:p>
            <a:pPr marL="342900" marR="457200" lvl="0" indent="-342900">
              <a:lnSpc>
                <a:spcPct val="107000"/>
              </a:lnSpc>
              <a:spcBef>
                <a:spcPts val="800"/>
              </a:spcBef>
              <a:spcAft>
                <a:spcPts val="0"/>
              </a:spcAft>
              <a:buFont typeface="+mj-lt"/>
              <a:buAutoNum type="alphaUcPeriod"/>
              <a:tabLst>
                <a:tab pos="740410" algn="l"/>
              </a:tabLst>
            </a:pPr>
            <a:r>
              <a:rPr lang="en-US" sz="1200" b="1" kern="100" dirty="0">
                <a:solidFill>
                  <a:srgbClr val="000000"/>
                </a:solidFill>
                <a:effectLst/>
                <a:latin typeface="Arial" panose="020B0604020202020204" pitchFamily="34" charset="0"/>
                <a:ea typeface="Arial" panose="020B0604020202020204" pitchFamily="34" charset="0"/>
                <a:cs typeface="Arial" panose="020B0604020202020204" pitchFamily="34" charset="0"/>
              </a:rPr>
              <a:t>If the apparent low bidder fails to meet the SBE/MBE/WBE/DVBE Goals, its good faith effort will be evaluated to determine whether it has made adequate good faith efforts. The quality, quantity, and intensity of the different kinds of efforts that the bidder has made will be considered. As part of this evaluation process, the SFPW Compliance Officer will consider the performance of all the other bidders in meeting the goals. For example, when the apparent successful bidder fails to meet the contract goal, but the 2</a:t>
            </a:r>
            <a:r>
              <a:rPr lang="en-US" sz="1200" b="1" kern="100"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nd</a:t>
            </a:r>
            <a:r>
              <a:rPr lang="en-US" sz="1200" b="1" kern="100" dirty="0">
                <a:solidFill>
                  <a:srgbClr val="000000"/>
                </a:solidFill>
                <a:effectLst/>
                <a:latin typeface="Arial" panose="020B0604020202020204" pitchFamily="34" charset="0"/>
                <a:ea typeface="Arial" panose="020B0604020202020204" pitchFamily="34" charset="0"/>
                <a:cs typeface="Arial" panose="020B0604020202020204" pitchFamily="34" charset="0"/>
              </a:rPr>
              <a:t>, 3</a:t>
            </a:r>
            <a:r>
              <a:rPr lang="en-US" sz="1200" b="1" kern="100"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rd</a:t>
            </a:r>
            <a:r>
              <a:rPr lang="en-US" sz="1200" b="1" kern="100" dirty="0">
                <a:solidFill>
                  <a:srgbClr val="000000"/>
                </a:solidFill>
                <a:effectLst/>
                <a:latin typeface="Arial" panose="020B0604020202020204" pitchFamily="34" charset="0"/>
                <a:ea typeface="Arial" panose="020B0604020202020204" pitchFamily="34" charset="0"/>
                <a:cs typeface="Arial" panose="020B0604020202020204" pitchFamily="34" charset="0"/>
              </a:rPr>
              <a:t>, 4</a:t>
            </a:r>
            <a:r>
              <a:rPr lang="en-US" sz="1200" b="1" kern="100"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th</a:t>
            </a:r>
            <a:r>
              <a:rPr lang="en-US" sz="1200" b="1" kern="100" dirty="0">
                <a:solidFill>
                  <a:srgbClr val="000000"/>
                </a:solidFill>
                <a:effectLst/>
                <a:latin typeface="Arial" panose="020B0604020202020204" pitchFamily="34" charset="0"/>
                <a:ea typeface="Arial" panose="020B0604020202020204" pitchFamily="34" charset="0"/>
                <a:cs typeface="Arial" panose="020B0604020202020204" pitchFamily="34" charset="0"/>
              </a:rPr>
              <a:t> and all others meet it, SFPW may reasonably raise the question of whether, with additional reasonable efforts, the apparent successful bidder could have met the goal.</a:t>
            </a:r>
            <a:endParaRPr lang="en-US" sz="1200" kern="100" dirty="0">
              <a:effectLst/>
              <a:latin typeface="Arial" panose="020B0604020202020204" pitchFamily="34" charset="0"/>
              <a:ea typeface="Arial" panose="020B0604020202020204" pitchFamily="34" charset="0"/>
              <a:cs typeface="Arial" panose="020B0604020202020204" pitchFamily="34" charset="0"/>
            </a:endParaRPr>
          </a:p>
          <a:p>
            <a:pPr marL="342900" marR="457200" lvl="0" indent="-342900">
              <a:lnSpc>
                <a:spcPct val="107000"/>
              </a:lnSpc>
              <a:spcBef>
                <a:spcPts val="800"/>
              </a:spcBef>
              <a:spcAft>
                <a:spcPts val="0"/>
              </a:spcAft>
              <a:buFont typeface="+mj-lt"/>
              <a:buAutoNum type="alphaUcPeriod"/>
              <a:tabLst>
                <a:tab pos="740410" algn="l"/>
              </a:tabLst>
            </a:pPr>
            <a:r>
              <a:rPr lang="en-US" sz="1200" b="1" kern="100" dirty="0">
                <a:solidFill>
                  <a:srgbClr val="000000"/>
                </a:solidFill>
                <a:effectLst/>
                <a:latin typeface="Arial" panose="020B0604020202020204" pitchFamily="34" charset="0"/>
                <a:ea typeface="Arial" panose="020B0604020202020204" pitchFamily="34" charset="0"/>
                <a:cs typeface="Arial" panose="020B0604020202020204" pitchFamily="34" charset="0"/>
              </a:rPr>
              <a:t>If the apparent low bidder fails to meet at least the average SBE and DVBE commitment of all bidders, its good faith effort may be determined inadequate, and the bid may be declared nonresponsive</a:t>
            </a:r>
            <a:r>
              <a:rPr lang="en-US" sz="1200" kern="1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US" sz="1200" kern="100" dirty="0">
              <a:effectLst/>
              <a:latin typeface="Arial" panose="020B0604020202020204" pitchFamily="34" charset="0"/>
              <a:ea typeface="Arial" panose="020B0604020202020204" pitchFamily="34" charset="0"/>
              <a:cs typeface="Arial" panose="020B0604020202020204" pitchFamily="34" charset="0"/>
            </a:endParaRPr>
          </a:p>
          <a:p>
            <a:pPr marL="342900" marR="457200" lvl="0" indent="-342900">
              <a:lnSpc>
                <a:spcPct val="107000"/>
              </a:lnSpc>
              <a:spcBef>
                <a:spcPts val="800"/>
              </a:spcBef>
              <a:spcAft>
                <a:spcPts val="0"/>
              </a:spcAft>
              <a:buFont typeface="+mj-lt"/>
              <a:buAutoNum type="alphaUcPeriod"/>
              <a:tabLst>
                <a:tab pos="740410" algn="l"/>
              </a:tabLst>
            </a:pPr>
            <a:r>
              <a:rPr lang="en-US" sz="1200" b="1" kern="100" dirty="0">
                <a:solidFill>
                  <a:srgbClr val="000000"/>
                </a:solidFill>
                <a:effectLst/>
                <a:latin typeface="Arial" panose="020B0604020202020204" pitchFamily="34" charset="0"/>
                <a:ea typeface="Arial" panose="020B0604020202020204" pitchFamily="34" charset="0"/>
                <a:cs typeface="Arial" panose="020B0604020202020204" pitchFamily="34" charset="0"/>
              </a:rPr>
              <a:t>If the apparent successful bidder fails to meet the goal but meets or exceeds the average MBE/WBE/DVBE participation obtained by other bidders, SFPW may view this, in conjunction with other factors, as evidence of the apparent successful bidder having made good faith efforts.                                                          </a:t>
            </a:r>
            <a:endParaRPr lang="en-US" sz="1200" kern="1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27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83258"/>
            <a:ext cx="6496103" cy="464850"/>
          </a:xfrm>
          <a:prstGeom prst="rect">
            <a:avLst/>
          </a:prstGeom>
        </p:spPr>
        <p:txBody>
          <a:bodyPr spcFirstLastPara="1" wrap="square" lIns="68569" tIns="68569" rIns="68569" bIns="68569" anchor="t" anchorCtr="0">
            <a:noAutofit/>
          </a:bodyPr>
          <a:lstStyle/>
          <a:p>
            <a:pPr marL="0" marR="0" algn="ctr">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SBE/DBE Form 2</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F8BA7985-15CE-887D-4B56-C7B10627E47F}"/>
              </a:ext>
            </a:extLst>
          </p:cNvPr>
          <p:cNvSpPr txBox="1"/>
          <p:nvPr/>
        </p:nvSpPr>
        <p:spPr>
          <a:xfrm>
            <a:off x="4686300" y="1110214"/>
            <a:ext cx="4572000" cy="3328796"/>
          </a:xfrm>
          <a:prstGeom prst="rect">
            <a:avLst/>
          </a:prstGeom>
          <a:noFill/>
        </p:spPr>
        <p:txBody>
          <a:bodyPr wrap="square">
            <a:spAutoFit/>
          </a:bodyPr>
          <a:lstStyle/>
          <a:p>
            <a:pPr marL="0" marR="457200">
              <a:lnSpc>
                <a:spcPct val="107000"/>
              </a:lnSpc>
              <a:spcBef>
                <a:spcPts val="0"/>
              </a:spcBef>
              <a:spcAft>
                <a:spcPts val="800"/>
              </a:spcAft>
            </a:pP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Even if bidder’s SBE/DBE Form 1 indicates the SBE/DBE/MBE/WBE/DVBE goals have been met, bidders are strongly advised to still submit the following</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information</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protect</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their</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eligibility</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contract.</a:t>
            </a:r>
            <a:r>
              <a:rPr lang="en-US" sz="1200" kern="100" spc="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This</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is</a:t>
            </a:r>
            <a:r>
              <a:rPr lang="en-US" sz="1200" kern="1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because</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Contract</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Compliance</a:t>
            </a:r>
            <a:r>
              <a:rPr lang="en-US" sz="1200" kern="1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Officer may determine that bidders have not met the goals for various reasons, e.g., if an SBE/DBE/MBE/WBE/DVBE subcontractor submitted by the prime contractor was not SBE/DBE/MBE/WBE/LBE/DVBE certified on the bid due date.</a:t>
            </a:r>
            <a:r>
              <a:rPr lang="en-US" sz="1200" kern="100" spc="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these cases, SBE/DBE Form 1 will not normally provide sufficient information to demonstrate that the bidder made good faith efforts.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kern="100" dirty="0">
                <a:effectLst/>
                <a:latin typeface="Arial" panose="020B0604020202020204" pitchFamily="34" charset="0"/>
                <a:ea typeface="Calibri" panose="020F0502020204030204" pitchFamily="34" charset="0"/>
                <a:cs typeface="Times New Roman" panose="02020603050405020304" pitchFamily="18" charset="0"/>
              </a:rPr>
              <a:t>A bidder that is not responsive shall be ineligible for award of the contract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600"/>
              </a:spcBef>
              <a:spcAft>
                <a:spcPts val="0"/>
              </a:spcAft>
            </a:pPr>
            <a:r>
              <a:rPr lang="en-US" sz="12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8B9C7CF-DF7D-FB19-32EC-353460332ABB}"/>
              </a:ext>
            </a:extLst>
          </p:cNvPr>
          <p:cNvPicPr>
            <a:picLocks noChangeAspect="1"/>
          </p:cNvPicPr>
          <p:nvPr/>
        </p:nvPicPr>
        <p:blipFill>
          <a:blip r:embed="rId3"/>
          <a:stretch>
            <a:fillRect/>
          </a:stretch>
        </p:blipFill>
        <p:spPr>
          <a:xfrm>
            <a:off x="0" y="1373717"/>
            <a:ext cx="3347584" cy="4388198"/>
          </a:xfrm>
          <a:prstGeom prst="rect">
            <a:avLst/>
          </a:prstGeom>
        </p:spPr>
      </p:pic>
      <p:pic>
        <p:nvPicPr>
          <p:cNvPr id="11" name="Picture 10">
            <a:extLst>
              <a:ext uri="{FF2B5EF4-FFF2-40B4-BE49-F238E27FC236}">
                <a16:creationId xmlns:a16="http://schemas.microsoft.com/office/drawing/2014/main" id="{FC1D4DDA-B9B1-03E2-1323-CB7923F0376C}"/>
              </a:ext>
            </a:extLst>
          </p:cNvPr>
          <p:cNvPicPr>
            <a:picLocks noChangeAspect="1"/>
          </p:cNvPicPr>
          <p:nvPr/>
        </p:nvPicPr>
        <p:blipFill>
          <a:blip r:embed="rId4"/>
          <a:stretch>
            <a:fillRect/>
          </a:stretch>
        </p:blipFill>
        <p:spPr>
          <a:xfrm>
            <a:off x="617679" y="1110214"/>
            <a:ext cx="3373255" cy="4364737"/>
          </a:xfrm>
          <a:prstGeom prst="rect">
            <a:avLst/>
          </a:prstGeom>
        </p:spPr>
      </p:pic>
      <p:pic>
        <p:nvPicPr>
          <p:cNvPr id="4" name="Picture 3">
            <a:extLst>
              <a:ext uri="{FF2B5EF4-FFF2-40B4-BE49-F238E27FC236}">
                <a16:creationId xmlns:a16="http://schemas.microsoft.com/office/drawing/2014/main" id="{CAC4FD57-E4C9-00E8-37DE-E531E11E8E0E}"/>
              </a:ext>
            </a:extLst>
          </p:cNvPr>
          <p:cNvPicPr>
            <a:picLocks noChangeAspect="1"/>
          </p:cNvPicPr>
          <p:nvPr/>
        </p:nvPicPr>
        <p:blipFill>
          <a:blip r:embed="rId5"/>
          <a:stretch>
            <a:fillRect/>
          </a:stretch>
        </p:blipFill>
        <p:spPr>
          <a:xfrm>
            <a:off x="1237788" y="760873"/>
            <a:ext cx="3324225" cy="4388198"/>
          </a:xfrm>
          <a:prstGeom prst="rect">
            <a:avLst/>
          </a:prstGeom>
        </p:spPr>
      </p:pic>
    </p:spTree>
    <p:extLst>
      <p:ext uri="{BB962C8B-B14F-4D97-AF65-F5344CB8AC3E}">
        <p14:creationId xmlns:p14="http://schemas.microsoft.com/office/powerpoint/2010/main" val="166057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508184" y="323800"/>
            <a:ext cx="6139857" cy="746953"/>
          </a:xfrm>
          <a:prstGeom prst="rect">
            <a:avLst/>
          </a:prstGeom>
        </p:spPr>
        <p:txBody>
          <a:bodyPr spcFirstLastPara="1" wrap="square" lIns="68569" tIns="68569" rIns="68569" bIns="68569" anchor="t" anchorCtr="0">
            <a:noAutofit/>
          </a:bodyPr>
          <a:lstStyle/>
          <a:p>
            <a:pPr algn="ctr">
              <a:lnSpc>
                <a:spcPct val="107000"/>
              </a:lnSpc>
              <a:spcAft>
                <a:spcPts val="800"/>
              </a:spcAft>
            </a:pPr>
            <a:r>
              <a:rPr lang="en-US" sz="1800" b="1" dirty="0">
                <a:effectLst/>
                <a:latin typeface="Arial" panose="020B0604020202020204" pitchFamily="34" charset="0"/>
                <a:ea typeface="Arial" panose="020B0604020202020204" pitchFamily="34" charset="0"/>
              </a:rPr>
              <a:t>Other SBE/DVBE Forms To Be Submitted Within 5 Days of Bid Opening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BA8E2638-52D7-47A8-80B2-16F9116FE7B1}"/>
              </a:ext>
            </a:extLst>
          </p:cNvPr>
          <p:cNvSpPr/>
          <p:nvPr/>
        </p:nvSpPr>
        <p:spPr>
          <a:xfrm>
            <a:off x="819480" y="1120056"/>
            <a:ext cx="7095795" cy="3401509"/>
          </a:xfrm>
          <a:prstGeom prst="rect">
            <a:avLst/>
          </a:prstGeom>
        </p:spPr>
        <p:txBody>
          <a:bodyPr wrap="square">
            <a:spAutoFit/>
          </a:bodyPr>
          <a:lstStyle/>
          <a:p>
            <a:pPr marL="342900" marR="457200" lvl="0" indent="-342900">
              <a:lnSpc>
                <a:spcPct val="107000"/>
              </a:lnSpc>
              <a:spcBef>
                <a:spcPts val="800"/>
              </a:spcBef>
              <a:spcAft>
                <a:spcPts val="0"/>
              </a:spcAft>
              <a:buFont typeface="+mj-lt"/>
              <a:buAutoNum type="alphaUcPeriod"/>
              <a:tabLst>
                <a:tab pos="740410" algn="l"/>
              </a:tabLst>
            </a:pPr>
            <a:r>
              <a:rPr lang="en-US" kern="100" dirty="0">
                <a:effectLst/>
                <a:latin typeface="Arial" panose="020B0604020202020204" pitchFamily="34" charset="0"/>
                <a:ea typeface="Arial" panose="020B0604020202020204" pitchFamily="34" charset="0"/>
                <a:cs typeface="Arial" panose="020B0604020202020204" pitchFamily="34" charset="0"/>
              </a:rPr>
              <a:t>SBE/DBE Form 2B</a:t>
            </a:r>
          </a:p>
          <a:p>
            <a:pPr marL="342900" marR="457200" lvl="0" indent="-342900">
              <a:lnSpc>
                <a:spcPct val="107000"/>
              </a:lnSpc>
              <a:spcBef>
                <a:spcPts val="800"/>
              </a:spcBef>
              <a:spcAft>
                <a:spcPts val="0"/>
              </a:spcAft>
              <a:buFont typeface="+mj-lt"/>
              <a:buAutoNum type="alphaUcPeriod"/>
              <a:tabLst>
                <a:tab pos="740410" algn="l"/>
              </a:tabLst>
            </a:pPr>
            <a:r>
              <a:rPr lang="en-US" kern="100" dirty="0">
                <a:effectLst/>
                <a:latin typeface="Arial" panose="020B0604020202020204" pitchFamily="34" charset="0"/>
                <a:ea typeface="Arial" panose="020B0604020202020204" pitchFamily="34" charset="0"/>
                <a:cs typeface="Arial" panose="020B0604020202020204" pitchFamily="34" charset="0"/>
              </a:rPr>
              <a:t>SBE/DBE Form 3</a:t>
            </a:r>
          </a:p>
          <a:p>
            <a:pPr marL="342900" marR="457200" lvl="0" indent="-342900">
              <a:lnSpc>
                <a:spcPct val="107000"/>
              </a:lnSpc>
              <a:spcBef>
                <a:spcPts val="800"/>
              </a:spcBef>
              <a:spcAft>
                <a:spcPts val="0"/>
              </a:spcAft>
              <a:buFont typeface="+mj-lt"/>
              <a:buAutoNum type="alphaUcPeriod"/>
              <a:tabLst>
                <a:tab pos="740410" algn="l"/>
              </a:tabLst>
            </a:pPr>
            <a:r>
              <a:rPr lang="en-US" kern="100" dirty="0">
                <a:effectLst/>
                <a:latin typeface="Arial" panose="020B0604020202020204" pitchFamily="34" charset="0"/>
                <a:ea typeface="Arial" panose="020B0604020202020204" pitchFamily="34" charset="0"/>
                <a:cs typeface="Arial" panose="020B0604020202020204" pitchFamily="34" charset="0"/>
              </a:rPr>
              <a:t>SBE/DBE Form 4</a:t>
            </a:r>
          </a:p>
          <a:p>
            <a:pPr marL="342900" marR="457200" lvl="0" indent="-342900">
              <a:lnSpc>
                <a:spcPct val="107000"/>
              </a:lnSpc>
              <a:spcBef>
                <a:spcPts val="800"/>
              </a:spcBef>
              <a:spcAft>
                <a:spcPts val="0"/>
              </a:spcAft>
              <a:buFont typeface="+mj-lt"/>
              <a:buAutoNum type="alphaUcPeriod"/>
              <a:tabLst>
                <a:tab pos="740410" algn="l"/>
              </a:tabLst>
            </a:pPr>
            <a:r>
              <a:rPr lang="en-US" kern="100" dirty="0">
                <a:effectLst/>
                <a:latin typeface="Arial" panose="020B0604020202020204" pitchFamily="34" charset="0"/>
                <a:ea typeface="Arial" panose="020B0604020202020204" pitchFamily="34" charset="0"/>
                <a:cs typeface="Arial" panose="020B0604020202020204" pitchFamily="34" charset="0"/>
              </a:rPr>
              <a:t>SBE/DBE Form 5</a:t>
            </a:r>
          </a:p>
          <a:p>
            <a:pPr marL="342900" marR="457200" lvl="0" indent="-342900">
              <a:lnSpc>
                <a:spcPct val="107000"/>
              </a:lnSpc>
              <a:spcBef>
                <a:spcPts val="800"/>
              </a:spcBef>
              <a:spcAft>
                <a:spcPts val="0"/>
              </a:spcAft>
              <a:buFont typeface="+mj-lt"/>
              <a:buAutoNum type="alphaUcPeriod"/>
              <a:tabLst>
                <a:tab pos="740410" algn="l"/>
              </a:tabLst>
            </a:pPr>
            <a:r>
              <a:rPr lang="en-US" kern="100" dirty="0">
                <a:effectLst/>
                <a:latin typeface="Arial" panose="020B0604020202020204" pitchFamily="34" charset="0"/>
                <a:ea typeface="Arial" panose="020B0604020202020204" pitchFamily="34" charset="0"/>
                <a:cs typeface="Arial" panose="020B0604020202020204" pitchFamily="34" charset="0"/>
              </a:rPr>
              <a:t>SBE/DBE Form 6</a:t>
            </a:r>
          </a:p>
          <a:p>
            <a:pPr marL="342900" marR="457200" lvl="0" indent="-342900">
              <a:lnSpc>
                <a:spcPct val="107000"/>
              </a:lnSpc>
              <a:spcBef>
                <a:spcPts val="800"/>
              </a:spcBef>
              <a:spcAft>
                <a:spcPts val="0"/>
              </a:spcAft>
              <a:buFont typeface="+mj-lt"/>
              <a:buAutoNum type="alphaUcPeriod"/>
              <a:tabLst>
                <a:tab pos="740410" algn="l"/>
              </a:tabLst>
            </a:pPr>
            <a:r>
              <a:rPr lang="en-US" kern="100" dirty="0">
                <a:effectLst/>
                <a:latin typeface="Arial" panose="020B0604020202020204" pitchFamily="34" charset="0"/>
                <a:ea typeface="Arial" panose="020B0604020202020204" pitchFamily="34" charset="0"/>
                <a:cs typeface="Arial" panose="020B0604020202020204" pitchFamily="34" charset="0"/>
              </a:rPr>
              <a:t>SBE/DBE Form 6A (Optional)</a:t>
            </a:r>
          </a:p>
          <a:p>
            <a:pPr marL="342900" marR="457200" lvl="0" indent="-342900">
              <a:lnSpc>
                <a:spcPct val="107000"/>
              </a:lnSpc>
              <a:spcBef>
                <a:spcPts val="800"/>
              </a:spcBef>
              <a:spcAft>
                <a:spcPts val="0"/>
              </a:spcAft>
              <a:buFont typeface="+mj-lt"/>
              <a:buAutoNum type="alphaUcPeriod"/>
              <a:tabLst>
                <a:tab pos="740410" algn="l"/>
              </a:tabLst>
            </a:pPr>
            <a:r>
              <a:rPr lang="en-US" kern="100" dirty="0">
                <a:effectLst/>
                <a:latin typeface="Arial" panose="020B0604020202020204" pitchFamily="34" charset="0"/>
                <a:ea typeface="Arial" panose="020B0604020202020204" pitchFamily="34" charset="0"/>
                <a:cs typeface="Arial" panose="020B0604020202020204" pitchFamily="34" charset="0"/>
              </a:rPr>
              <a:t>GSPD-05-105 State of California- Department of General Services, Procurement Division – Bidder Declaration</a:t>
            </a:r>
          </a:p>
          <a:p>
            <a:pPr marL="342900" marR="457200" lvl="0" indent="-342900">
              <a:lnSpc>
                <a:spcPct val="107000"/>
              </a:lnSpc>
              <a:spcBef>
                <a:spcPts val="800"/>
              </a:spcBef>
              <a:spcAft>
                <a:spcPts val="0"/>
              </a:spcAft>
              <a:buFont typeface="+mj-lt"/>
              <a:buAutoNum type="alphaUcPeriod"/>
              <a:tabLst>
                <a:tab pos="740410" algn="l"/>
              </a:tabLst>
            </a:pPr>
            <a:r>
              <a:rPr lang="en-US" kern="100" dirty="0">
                <a:effectLst/>
                <a:latin typeface="Arial" panose="020B0604020202020204" pitchFamily="34" charset="0"/>
                <a:ea typeface="Arial" panose="020B0604020202020204" pitchFamily="34" charset="0"/>
                <a:cs typeface="Arial" panose="020B0604020202020204" pitchFamily="34" charset="0"/>
              </a:rPr>
              <a:t>DGS PD 843 STATE OF CALIFORNIA DISABLED VETERAN BUSINESS ENTERPRISE DECLARATIONS </a:t>
            </a:r>
          </a:p>
          <a:p>
            <a:pPr marL="342900" marR="457200" lvl="0" indent="-342900">
              <a:lnSpc>
                <a:spcPct val="107000"/>
              </a:lnSpc>
              <a:spcBef>
                <a:spcPts val="800"/>
              </a:spcBef>
              <a:spcAft>
                <a:spcPts val="0"/>
              </a:spcAft>
              <a:buFont typeface="+mj-lt"/>
              <a:buAutoNum type="alphaUcPeriod"/>
              <a:tabLst>
                <a:tab pos="740410" algn="l"/>
              </a:tabLst>
            </a:pPr>
            <a:endParaRPr lang="en-US" sz="1200" kern="1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77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83258"/>
            <a:ext cx="6496103" cy="464850"/>
          </a:xfrm>
          <a:prstGeom prst="rect">
            <a:avLst/>
          </a:prstGeom>
        </p:spPr>
        <p:txBody>
          <a:bodyPr spcFirstLastPara="1" wrap="square" lIns="68569" tIns="68569" rIns="68569" bIns="68569" anchor="t" anchorCtr="0">
            <a:noAutofit/>
          </a:bodyPr>
          <a:lstStyle/>
          <a:p>
            <a:pPr marL="0" marR="0" algn="ctr">
              <a:lnSpc>
                <a:spcPct val="107000"/>
              </a:lnSpc>
              <a:spcBef>
                <a:spcPts val="0"/>
              </a:spcBef>
              <a:spcAft>
                <a:spcPts val="8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SBE/DBE Form 2B: SBE/DBE/LBE/MBE.WBE.DVBE CONTRACTOR/SUBCONTRACTOR                      GROSS REVENUE DECLARATION</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F8BA7985-15CE-887D-4B56-C7B10627E47F}"/>
              </a:ext>
            </a:extLst>
          </p:cNvPr>
          <p:cNvSpPr txBox="1"/>
          <p:nvPr/>
        </p:nvSpPr>
        <p:spPr>
          <a:xfrm>
            <a:off x="4565886" y="1641397"/>
            <a:ext cx="4572000" cy="2272482"/>
          </a:xfrm>
          <a:prstGeom prst="rect">
            <a:avLst/>
          </a:prstGeom>
          <a:noFill/>
        </p:spPr>
        <p:txBody>
          <a:bodyPr wrap="square">
            <a:spAutoFit/>
          </a:bodyPr>
          <a:lstStyle/>
          <a:p>
            <a:pPr marL="0" marR="0">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Prime Contractor must complete this Form, and have it executed by each SBE/DBE joint venture partners and each SBE/DBE, MBE. WBE, DVBE subcontractor (Including lower Tier SBE/DBE subcontractors), suppliers and truckers. These Form should be submitted to the City with the Bid or within 5 Days of bid opening.</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600"/>
              </a:spcBef>
              <a:spcAft>
                <a:spcPts val="0"/>
              </a:spcAft>
            </a:pPr>
            <a:r>
              <a:rPr lang="en-US" sz="1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61A7D58-E8BC-FEBA-EFE4-99115A0CDBC2}"/>
              </a:ext>
            </a:extLst>
          </p:cNvPr>
          <p:cNvPicPr>
            <a:picLocks noChangeAspect="1"/>
          </p:cNvPicPr>
          <p:nvPr/>
        </p:nvPicPr>
        <p:blipFill>
          <a:blip r:embed="rId3"/>
          <a:stretch>
            <a:fillRect/>
          </a:stretch>
        </p:blipFill>
        <p:spPr>
          <a:xfrm>
            <a:off x="185438" y="760873"/>
            <a:ext cx="4271463" cy="4382627"/>
          </a:xfrm>
          <a:prstGeom prst="rect">
            <a:avLst/>
          </a:prstGeom>
        </p:spPr>
      </p:pic>
    </p:spTree>
    <p:extLst>
      <p:ext uri="{BB962C8B-B14F-4D97-AF65-F5344CB8AC3E}">
        <p14:creationId xmlns:p14="http://schemas.microsoft.com/office/powerpoint/2010/main" val="20176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170ABB-0664-4EE5-8559-F94C222F6F5B}"/>
              </a:ext>
            </a:extLst>
          </p:cNvPr>
          <p:cNvCxnSpPr/>
          <p:nvPr/>
        </p:nvCxnSpPr>
        <p:spPr>
          <a:xfrm>
            <a:off x="1143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4" name="Google Shape;114;p23"/>
          <p:cNvSpPr txBox="1">
            <a:spLocks noGrp="1"/>
          </p:cNvSpPr>
          <p:nvPr>
            <p:ph type="title"/>
          </p:nvPr>
        </p:nvSpPr>
        <p:spPr>
          <a:xfrm>
            <a:off x="1317835" y="183258"/>
            <a:ext cx="6496103" cy="464850"/>
          </a:xfrm>
          <a:prstGeom prst="rect">
            <a:avLst/>
          </a:prstGeom>
        </p:spPr>
        <p:txBody>
          <a:bodyPr spcFirstLastPara="1" wrap="square" lIns="68569" tIns="68569" rIns="68569" bIns="68569" anchor="t" anchorCtr="0">
            <a:noAutofit/>
          </a:bodyPr>
          <a:lstStyle/>
          <a:p>
            <a:pPr marL="0" marR="0" algn="ctr">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SBE/DBE Form 3: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CONSTRUCTION EMPLOYMENT FORM</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DD445D2-E180-4CE5-BF78-31D107E70069}"/>
              </a:ext>
            </a:extLst>
          </p:cNvPr>
          <p:cNvCxnSpPr>
            <a:cxnSpLocks/>
          </p:cNvCxnSpPr>
          <p:nvPr/>
        </p:nvCxnSpPr>
        <p:spPr>
          <a:xfrm>
            <a:off x="1495959" y="704490"/>
            <a:ext cx="6139857" cy="0"/>
          </a:xfrm>
          <a:prstGeom prst="line">
            <a:avLst/>
          </a:prstGeom>
          <a:ln>
            <a:solidFill>
              <a:schemeClr val="accent3">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F8BA7985-15CE-887D-4B56-C7B10627E47F}"/>
              </a:ext>
            </a:extLst>
          </p:cNvPr>
          <p:cNvSpPr txBox="1"/>
          <p:nvPr/>
        </p:nvSpPr>
        <p:spPr>
          <a:xfrm>
            <a:off x="4280136" y="1609307"/>
            <a:ext cx="4572000" cy="1924886"/>
          </a:xfrm>
          <a:prstGeom prst="rect">
            <a:avLst/>
          </a:prstGeom>
          <a:noFill/>
        </p:spPr>
        <p:txBody>
          <a:bodyPr wrap="square">
            <a:spAutoFit/>
          </a:bodyPr>
          <a:lstStyle/>
          <a:p>
            <a:pPr marL="0" marR="0">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This form shall be completed by the Bidder and every listed subcontractor and supplier with a subcontract or purchase order of $10,000 or more. The apparent low Bidder shall submit these forms directly to the Contract Compliance Officer no later than 4:00 p.m., five (5) working days after Bid opening</a:t>
            </a:r>
            <a:r>
              <a:rPr lang="en-US" sz="10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F238B66-454B-CEE3-3BB7-001057492A3C}"/>
              </a:ext>
            </a:extLst>
          </p:cNvPr>
          <p:cNvPicPr>
            <a:picLocks noChangeAspect="1"/>
          </p:cNvPicPr>
          <p:nvPr/>
        </p:nvPicPr>
        <p:blipFill>
          <a:blip r:embed="rId3"/>
          <a:stretch>
            <a:fillRect/>
          </a:stretch>
        </p:blipFill>
        <p:spPr>
          <a:xfrm>
            <a:off x="395287" y="727822"/>
            <a:ext cx="3324225" cy="4415678"/>
          </a:xfrm>
          <a:prstGeom prst="rect">
            <a:avLst/>
          </a:prstGeom>
        </p:spPr>
      </p:pic>
    </p:spTree>
    <p:extLst>
      <p:ext uri="{BB962C8B-B14F-4D97-AF65-F5344CB8AC3E}">
        <p14:creationId xmlns:p14="http://schemas.microsoft.com/office/powerpoint/2010/main" val="3321287556"/>
      </p:ext>
    </p:extLst>
  </p:cSld>
  <p:clrMapOvr>
    <a:masterClrMapping/>
  </p:clrMapOvr>
</p:sld>
</file>

<file path=ppt/theme/theme1.xml><?xml version="1.0" encoding="utf-8"?>
<a:theme xmlns:a="http://schemas.openxmlformats.org/drawingml/2006/main" name="SF City Administrator's Offic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645e377-a578-41f2-8d7f-5f41f7acc5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764A53670E754B8CBD87FF3C2E1493" ma:contentTypeVersion="8" ma:contentTypeDescription="Create a new document." ma:contentTypeScope="" ma:versionID="fa73cafabab3ef52cf31a09d08ca9aaf">
  <xsd:schema xmlns:xsd="http://www.w3.org/2001/XMLSchema" xmlns:xs="http://www.w3.org/2001/XMLSchema" xmlns:p="http://schemas.microsoft.com/office/2006/metadata/properties" xmlns:ns3="5645e377-a578-41f2-8d7f-5f41f7acc58b" xmlns:ns4="c8d9da2b-f12b-42d7-a329-c453919069c6" targetNamespace="http://schemas.microsoft.com/office/2006/metadata/properties" ma:root="true" ma:fieldsID="6d6d5fb5a3cbef8ede5f74f8fa4a71e8" ns3:_="" ns4:_="">
    <xsd:import namespace="5645e377-a578-41f2-8d7f-5f41f7acc58b"/>
    <xsd:import namespace="c8d9da2b-f12b-42d7-a329-c453919069c6"/>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45e377-a578-41f2-8d7f-5f41f7acc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d9da2b-f12b-42d7-a329-c453919069c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CA4A1C-B37D-4AB1-8418-9319CD6014DC}">
  <ds:schemaRefs>
    <ds:schemaRef ds:uri="http://schemas.microsoft.com/sharepoint/v3/contenttype/forms"/>
  </ds:schemaRefs>
</ds:datastoreItem>
</file>

<file path=customXml/itemProps2.xml><?xml version="1.0" encoding="utf-8"?>
<ds:datastoreItem xmlns:ds="http://schemas.openxmlformats.org/officeDocument/2006/customXml" ds:itemID="{F12C2A8C-7E36-4B71-B1FE-7F2EDFC957FC}">
  <ds:schemaRef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5645e377-a578-41f2-8d7f-5f41f7acc58b"/>
    <ds:schemaRef ds:uri="http://purl.org/dc/terms/"/>
    <ds:schemaRef ds:uri="http://schemas.microsoft.com/office/infopath/2007/PartnerControls"/>
    <ds:schemaRef ds:uri="c8d9da2b-f12b-42d7-a329-c453919069c6"/>
    <ds:schemaRef ds:uri="http://www.w3.org/XML/1998/namespace"/>
    <ds:schemaRef ds:uri="http://purl.org/dc/elements/1.1/"/>
  </ds:schemaRefs>
</ds:datastoreItem>
</file>

<file path=customXml/itemProps3.xml><?xml version="1.0" encoding="utf-8"?>
<ds:datastoreItem xmlns:ds="http://schemas.openxmlformats.org/officeDocument/2006/customXml" ds:itemID="{DCF57EDE-0DEF-486D-8BAA-AD963D28E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45e377-a578-41f2-8d7f-5f41f7acc58b"/>
    <ds:schemaRef ds:uri="c8d9da2b-f12b-42d7-a329-c453919069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50689</TotalTime>
  <Words>1942</Words>
  <Application>Microsoft Office PowerPoint</Application>
  <PresentationFormat>On-screen Show (16:9)</PresentationFormat>
  <Paragraphs>84</Paragraphs>
  <Slides>18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 Narrow</vt:lpstr>
      <vt:lpstr>Rubik</vt:lpstr>
      <vt:lpstr>Cambria</vt:lpstr>
      <vt:lpstr>Times New Roman</vt:lpstr>
      <vt:lpstr>Rubik Light</vt:lpstr>
      <vt:lpstr>ArialMT</vt:lpstr>
      <vt:lpstr>Arial</vt:lpstr>
      <vt:lpstr>Calibri</vt:lpstr>
      <vt:lpstr>Segoe UI</vt:lpstr>
      <vt:lpstr>SF City Administrator's Office</vt:lpstr>
      <vt:lpstr>SMALL BUSINESS ENTERPRISE AND DISABLED VETERAN BUSINESS ENTERPRISE GOALS</vt:lpstr>
      <vt:lpstr>SBE/DBE Form 1</vt:lpstr>
      <vt:lpstr>SBE/DBE Form 1 cont’d</vt:lpstr>
      <vt:lpstr>SBE/DBE FORM 2 CONTRACTOR/SUBCONTRACTOR PARTICIPATION- GOOD FAITH EFFORTS                                                  </vt:lpstr>
      <vt:lpstr>Good Faith Effort Evaluation Process</vt:lpstr>
      <vt:lpstr>SBE/DBE Form 2</vt:lpstr>
      <vt:lpstr>Other SBE/DVBE Forms To Be Submitted Within 5 Days of Bid Opening</vt:lpstr>
      <vt:lpstr>SBE/DBE Form 2B: SBE/DBE/LBE/MBE.WBE.DVBE CONTRACTOR/SUBCONTRACTOR                      GROSS REVENUE DECLARATION</vt:lpstr>
      <vt:lpstr>SBE/DBE Form 3: CONSTRUCTION EMPLOYMENT FORM</vt:lpstr>
      <vt:lpstr>SBE/DBE FORM 4: SFLBE/SBE/DBE/MBE/DVBE/VOSB SUBCONTRACTOR PARTICIPATION DECLARATION </vt:lpstr>
      <vt:lpstr>SBE/DBEFORM 5: SMALL BUSINESS ENTERPRISE/DISADVANTAGED BUSINESS ENTERPRISE SFLBE/MBE/WBE/DVBE/VOSB ACKNOWLEDGEMENT DECLARATION</vt:lpstr>
      <vt:lpstr>SBE/DBE FEDERAL FORM 6: FEDERAL SBE/DBE SUBCONTRACTOR PARTICIPATION AFFIDAVIT</vt:lpstr>
      <vt:lpstr>SBE/DBE FEDERAL FORM 6A: FEDERAL SBE TRUCKING FORM</vt:lpstr>
      <vt:lpstr>DVBE COMPLIANCE FORMS - GSPD-05-105 State of California- Department of General Services, Procurement Division – Bidder Declaration</vt:lpstr>
      <vt:lpstr>DVBE COMPLIANCE FORMS - DGS PD 843 STATE OF CALIFORNIA DISABLED VETERAN BUSINESS ENTERPRISE DECLARATIONS </vt:lpstr>
      <vt:lpstr>DVBE INCENTIVE</vt:lpstr>
      <vt:lpstr>SBE/DBE/DVBE CERTIFICATION LINKS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excellent presentation</dc:title>
  <dc:creator>Bill Barnes</dc:creator>
  <cp:lastModifiedBy>Lam, Pansy (DPW)</cp:lastModifiedBy>
  <cp:revision>409</cp:revision>
  <cp:lastPrinted>2024-08-15T17:52:00Z</cp:lastPrinted>
  <dcterms:modified xsi:type="dcterms:W3CDTF">2024-08-16T16:52:52Z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0x010100B3764A53670E754B8CBD87FF3C2E1493</vt:lpwstr>
  </property>
</Properties>
</file>